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6" r:id="rId20"/>
    <p:sldId id="278" r:id="rId21"/>
    <p:sldId id="279" r:id="rId22"/>
    <p:sldId id="281" r:id="rId23"/>
    <p:sldId id="282" r:id="rId24"/>
    <p:sldId id="283" r:id="rId25"/>
    <p:sldId id="280" r:id="rId26"/>
    <p:sldId id="284" r:id="rId27"/>
    <p:sldId id="285" r:id="rId28"/>
    <p:sldId id="286" r:id="rId29"/>
    <p:sldId id="287" r:id="rId30"/>
    <p:sldId id="288" r:id="rId31"/>
    <p:sldId id="289" r:id="rId32"/>
    <p:sldId id="290" r:id="rId33"/>
    <p:sldId id="292" r:id="rId34"/>
    <p:sldId id="293" r:id="rId35"/>
    <p:sldId id="294" r:id="rId36"/>
    <p:sldId id="295" r:id="rId37"/>
    <p:sldId id="305" r:id="rId38"/>
    <p:sldId id="296" r:id="rId39"/>
    <p:sldId id="297" r:id="rId40"/>
    <p:sldId id="298" r:id="rId41"/>
    <p:sldId id="299" r:id="rId42"/>
    <p:sldId id="300" r:id="rId43"/>
    <p:sldId id="301" r:id="rId44"/>
    <p:sldId id="304" r:id="rId45"/>
    <p:sldId id="302" r:id="rId46"/>
    <p:sldId id="303" r:id="rId47"/>
    <p:sldId id="306" r:id="rId48"/>
    <p:sldId id="307" r:id="rId49"/>
    <p:sldId id="308" r:id="rId50"/>
    <p:sldId id="309" r:id="rId51"/>
    <p:sldId id="310" r:id="rId52"/>
    <p:sldId id="311" r:id="rId53"/>
    <p:sldId id="312"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1805"/>
    <a:srgbClr val="2395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4" autoAdjust="0"/>
    <p:restoredTop sz="94660"/>
  </p:normalViewPr>
  <p:slideViewPr>
    <p:cSldViewPr snapToGrid="0" showGuides="1">
      <p:cViewPr varScale="1">
        <p:scale>
          <a:sx n="113" d="100"/>
          <a:sy n="113" d="100"/>
        </p:scale>
        <p:origin x="420" y="96"/>
      </p:cViewPr>
      <p:guideLst>
        <p:guide orient="horz" pos="2160"/>
        <p:guide pos="3840"/>
      </p:guideLst>
    </p:cSldViewPr>
  </p:slideViewPr>
  <p:notesTextViewPr>
    <p:cViewPr>
      <p:scale>
        <a:sx n="1" d="1"/>
        <a:sy n="1" d="1"/>
      </p:scale>
      <p:origin x="0" y="0"/>
    </p:cViewPr>
  </p:notesTextViewPr>
  <p:sorterViewPr>
    <p:cViewPr>
      <p:scale>
        <a:sx n="100" d="100"/>
        <a:sy n="100" d="100"/>
      </p:scale>
      <p:origin x="0" y="-34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915F05-3FEE-4A54-B1B8-96DAC24A572D}" type="datetimeFigureOut">
              <a:rPr lang="en-GB" smtClean="0"/>
              <a:t>21/06/2015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830002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915F05-3FEE-4A54-B1B8-96DAC24A572D}" type="datetimeFigureOut">
              <a:rPr lang="en-GB" smtClean="0"/>
              <a:t>21/06/2015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44447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915F05-3FEE-4A54-B1B8-96DAC24A572D}" type="datetimeFigureOut">
              <a:rPr lang="en-GB" smtClean="0"/>
              <a:t>21/06/2015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65314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915F05-3FEE-4A54-B1B8-96DAC24A572D}" type="datetimeFigureOut">
              <a:rPr lang="en-GB" smtClean="0"/>
              <a:t>21/06/2015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161933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915F05-3FEE-4A54-B1B8-96DAC24A572D}" type="datetimeFigureOut">
              <a:rPr lang="en-GB" smtClean="0"/>
              <a:t>21/06/2015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719611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915F05-3FEE-4A54-B1B8-96DAC24A572D}" type="datetimeFigureOut">
              <a:rPr lang="en-GB" smtClean="0"/>
              <a:t>21/06/2015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17205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915F05-3FEE-4A54-B1B8-96DAC24A572D}" type="datetimeFigureOut">
              <a:rPr lang="en-GB" smtClean="0"/>
              <a:t>21/06/2015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81384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915F05-3FEE-4A54-B1B8-96DAC24A572D}" type="datetimeFigureOut">
              <a:rPr lang="en-GB" smtClean="0"/>
              <a:t>21/06/2015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333137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15F05-3FEE-4A54-B1B8-96DAC24A572D}" type="datetimeFigureOut">
              <a:rPr lang="en-GB" smtClean="0"/>
              <a:t>21/06/2015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4010871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915F05-3FEE-4A54-B1B8-96DAC24A572D}" type="datetimeFigureOut">
              <a:rPr lang="en-GB" smtClean="0"/>
              <a:t>21/06/2015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608493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915F05-3FEE-4A54-B1B8-96DAC24A572D}" type="datetimeFigureOut">
              <a:rPr lang="en-GB" smtClean="0"/>
              <a:t>21/06/2015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197841-7B3B-42AE-BC4D-C931093C6FD3}" type="slidenum">
              <a:rPr lang="en-GB" smtClean="0"/>
              <a:t>‹#›</a:t>
            </a:fld>
            <a:endParaRPr lang="en-GB"/>
          </a:p>
        </p:txBody>
      </p:sp>
    </p:spTree>
    <p:extLst>
      <p:ext uri="{BB962C8B-B14F-4D97-AF65-F5344CB8AC3E}">
        <p14:creationId xmlns:p14="http://schemas.microsoft.com/office/powerpoint/2010/main" val="249893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15F05-3FEE-4A54-B1B8-96DAC24A572D}" type="datetimeFigureOut">
              <a:rPr lang="en-GB" smtClean="0"/>
              <a:t>21/06/2015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97841-7B3B-42AE-BC4D-C931093C6FD3}" type="slidenum">
              <a:rPr lang="en-GB" smtClean="0"/>
              <a:t>‹#›</a:t>
            </a:fld>
            <a:endParaRPr lang="en-GB"/>
          </a:p>
        </p:txBody>
      </p:sp>
    </p:spTree>
    <p:extLst>
      <p:ext uri="{BB962C8B-B14F-4D97-AF65-F5344CB8AC3E}">
        <p14:creationId xmlns:p14="http://schemas.microsoft.com/office/powerpoint/2010/main" val="187439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18475" y="254524"/>
            <a:ext cx="11246178" cy="1200329"/>
          </a:xfrm>
          <a:prstGeom prst="rect">
            <a:avLst/>
          </a:prstGeom>
          <a:blipFill>
            <a:blip r:embed="rId3"/>
            <a:tile tx="0" ty="0" sx="100000" sy="100000" flip="none" algn="tl"/>
          </a:blipFill>
        </p:spPr>
        <p:txBody>
          <a:bodyPr wrap="square" rtlCol="0">
            <a:spAutoFit/>
          </a:bodyPr>
          <a:lstStyle/>
          <a:p>
            <a:pPr algn="ctr"/>
            <a:r>
              <a:rPr lang="en-GB" sz="4800" b="1" dirty="0" smtClean="0">
                <a:ln>
                  <a:solidFill>
                    <a:schemeClr val="tx1"/>
                  </a:solidFill>
                </a:ln>
                <a:solidFill>
                  <a:srgbClr val="FF0000"/>
                </a:solidFill>
                <a:effectLst>
                  <a:glow rad="63500">
                    <a:schemeClr val="accent1">
                      <a:lumMod val="50000"/>
                    </a:schemeClr>
                  </a:glow>
                </a:effectLst>
                <a:latin typeface="Accent SF" pitchFamily="2" charset="0"/>
              </a:rPr>
              <a:t>Confession is good for the soul</a:t>
            </a:r>
          </a:p>
          <a:p>
            <a:pPr algn="ctr"/>
            <a:r>
              <a:rPr lang="en-GB" sz="2400" b="1" dirty="0" smtClean="0">
                <a:ln>
                  <a:solidFill>
                    <a:schemeClr val="tx1"/>
                  </a:solidFill>
                </a:ln>
                <a:solidFill>
                  <a:srgbClr val="FF0000"/>
                </a:solidFill>
                <a:effectLst>
                  <a:glow rad="63500">
                    <a:schemeClr val="accent1">
                      <a:lumMod val="50000"/>
                    </a:schemeClr>
                  </a:glow>
                </a:effectLst>
                <a:latin typeface="Accent SF" pitchFamily="2" charset="0"/>
              </a:rPr>
              <a:t>Nehemiah 9:1-37</a:t>
            </a:r>
            <a:endParaRPr lang="en-GB" sz="2400" b="1" dirty="0">
              <a:ln>
                <a:solidFill>
                  <a:schemeClr val="tx1"/>
                </a:solidFill>
              </a:ln>
              <a:solidFill>
                <a:srgbClr val="FF0000"/>
              </a:solidFill>
              <a:effectLst>
                <a:glow rad="63500">
                  <a:schemeClr val="accent1">
                    <a:lumMod val="50000"/>
                  </a:schemeClr>
                </a:glow>
              </a:effectLst>
              <a:latin typeface="Accent SF" pitchFamily="2" charset="0"/>
            </a:endParaRPr>
          </a:p>
        </p:txBody>
      </p:sp>
    </p:spTree>
    <p:extLst>
      <p:ext uri="{BB962C8B-B14F-4D97-AF65-F5344CB8AC3E}">
        <p14:creationId xmlns:p14="http://schemas.microsoft.com/office/powerpoint/2010/main" val="4189193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000548"/>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914400" lvl="1" indent="-457200">
              <a:buSzPct val="80000"/>
              <a:buFont typeface="Wingdings" panose="05000000000000000000" pitchFamily="2" charset="2"/>
              <a:buChar char="Ø"/>
            </a:pPr>
            <a:r>
              <a:rPr lang="en-GB" sz="3200" b="1" dirty="0" smtClean="0">
                <a:ln w="12700">
                  <a:solidFill>
                    <a:schemeClr val="tx1"/>
                  </a:solidFill>
                </a:ln>
                <a:solidFill>
                  <a:srgbClr val="0070C0"/>
                </a:solidFill>
                <a:effectLst>
                  <a:glow rad="63500">
                    <a:schemeClr val="accent1">
                      <a:lumMod val="20000"/>
                      <a:lumOff val="80000"/>
                    </a:schemeClr>
                  </a:glow>
                </a:effectLst>
              </a:rPr>
              <a:t>Separation</a:t>
            </a:r>
          </a:p>
          <a:p>
            <a:pPr lvl="1">
              <a:buSzPct val="80000"/>
            </a:pPr>
            <a:r>
              <a:rPr lang="en-GB" sz="3200" b="1" dirty="0">
                <a:ln w="12700">
                  <a:solidFill>
                    <a:schemeClr val="tx1"/>
                  </a:solidFill>
                </a:ln>
                <a:solidFill>
                  <a:srgbClr val="0070C0"/>
                </a:solidFill>
                <a:effectLst>
                  <a:glow rad="63500">
                    <a:srgbClr val="FFFF00"/>
                  </a:glow>
                </a:effectLst>
              </a:rPr>
              <a:t>	</a:t>
            </a:r>
            <a:r>
              <a:rPr lang="en-GB" sz="3200" b="1" i="1" dirty="0" smtClean="0">
                <a:ln w="12700">
                  <a:solidFill>
                    <a:schemeClr val="tx1"/>
                  </a:solidFill>
                </a:ln>
                <a:solidFill>
                  <a:srgbClr val="FF0000"/>
                </a:solidFill>
                <a:effectLst>
                  <a:glow rad="63500">
                    <a:srgbClr val="FFFF00"/>
                  </a:glow>
                </a:effectLst>
              </a:rPr>
              <a:t>“</a:t>
            </a:r>
            <a:r>
              <a:rPr lang="en-GB" sz="2800" b="1" i="1" dirty="0" smtClean="0">
                <a:ln>
                  <a:solidFill>
                    <a:schemeClr val="tx1"/>
                  </a:solidFill>
                </a:ln>
                <a:solidFill>
                  <a:srgbClr val="FF0000"/>
                </a:solidFill>
                <a:effectLst>
                  <a:glow rad="63500">
                    <a:srgbClr val="FFFF00"/>
                  </a:glow>
                </a:effectLst>
              </a:rPr>
              <a:t>You are to be holy to me because I, the Lord, am holy, and I have 	set you apart from the nations to be my own.” </a:t>
            </a:r>
            <a:r>
              <a:rPr lang="en-GB" sz="2800" b="1" dirty="0" smtClean="0">
                <a:ln>
                  <a:solidFill>
                    <a:schemeClr val="tx1"/>
                  </a:solidFill>
                </a:ln>
                <a:solidFill>
                  <a:srgbClr val="FF0000"/>
                </a:solidFill>
                <a:effectLst>
                  <a:glow rad="63500">
                    <a:srgbClr val="FFFF00"/>
                  </a:glow>
                </a:effectLst>
              </a:rPr>
              <a:t> (Lev.20:26)</a:t>
            </a:r>
            <a:endParaRPr lang="en-GB" sz="3200" b="1" dirty="0" smtClean="0">
              <a:ln>
                <a:solidFill>
                  <a:schemeClr val="tx1"/>
                </a:solidFill>
              </a:ln>
              <a:solidFill>
                <a:srgbClr val="0070C0"/>
              </a:solidFill>
              <a:effectLst>
                <a:glow rad="63500">
                  <a:srgbClr val="FFFF00"/>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8852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1938992"/>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914400" lvl="1" indent="-457200">
              <a:buSzPct val="80000"/>
              <a:buFont typeface="Wingdings" panose="05000000000000000000" pitchFamily="2" charset="2"/>
              <a:buChar char="Ø"/>
            </a:pPr>
            <a:r>
              <a:rPr lang="en-GB" sz="2400" b="1" dirty="0" smtClean="0">
                <a:ln w="12700">
                  <a:solidFill>
                    <a:schemeClr val="tx1"/>
                  </a:solidFill>
                </a:ln>
                <a:solidFill>
                  <a:srgbClr val="0070C0"/>
                </a:solidFill>
                <a:effectLst>
                  <a:glow rad="63500">
                    <a:schemeClr val="accent1">
                      <a:lumMod val="20000"/>
                      <a:lumOff val="80000"/>
                    </a:schemeClr>
                  </a:glow>
                </a:effectLst>
              </a:rPr>
              <a:t>Separation</a:t>
            </a:r>
          </a:p>
          <a:p>
            <a:pPr marL="914400" lvl="1" indent="-457200">
              <a:buSzPct val="80000"/>
              <a:buFont typeface="Wingdings" panose="05000000000000000000" pitchFamily="2" charset="2"/>
              <a:buChar char="Ø"/>
            </a:pPr>
            <a:r>
              <a:rPr lang="en-GB" sz="3200" b="1" dirty="0" smtClean="0">
                <a:ln w="12700">
                  <a:solidFill>
                    <a:schemeClr val="tx1"/>
                  </a:solidFill>
                </a:ln>
                <a:solidFill>
                  <a:srgbClr val="0070C0"/>
                </a:solidFill>
                <a:effectLst>
                  <a:glow rad="63500">
                    <a:schemeClr val="accent1">
                      <a:lumMod val="20000"/>
                      <a:lumOff val="80000"/>
                    </a:schemeClr>
                  </a:glow>
                </a:effectLst>
              </a:rPr>
              <a:t>Worship: </a:t>
            </a:r>
            <a:r>
              <a:rPr lang="en-GB" sz="3200" b="1" i="1" dirty="0">
                <a:ln>
                  <a:solidFill>
                    <a:schemeClr val="tx1"/>
                  </a:solidFill>
                </a:ln>
                <a:solidFill>
                  <a:srgbClr val="FF0000"/>
                </a:solidFill>
                <a:effectLst>
                  <a:glow rad="63500">
                    <a:srgbClr val="FFFF00"/>
                  </a:glow>
                </a:effectLst>
              </a:rPr>
              <a:t>“Stand up and praise the Lord your God, who is from everlasting to </a:t>
            </a:r>
            <a:r>
              <a:rPr lang="en-GB" sz="3200" b="1" i="1" dirty="0" smtClean="0">
                <a:ln>
                  <a:solidFill>
                    <a:schemeClr val="tx1"/>
                  </a:solidFill>
                </a:ln>
                <a:solidFill>
                  <a:srgbClr val="FF0000"/>
                </a:solidFill>
                <a:effectLst>
                  <a:glow rad="63500">
                    <a:srgbClr val="FFFF00"/>
                  </a:glow>
                </a:effectLst>
              </a:rPr>
              <a:t>everlasting” </a:t>
            </a:r>
            <a:r>
              <a:rPr lang="en-GB" sz="3200" b="1" dirty="0" smtClean="0">
                <a:ln>
                  <a:solidFill>
                    <a:schemeClr val="tx1"/>
                  </a:solidFill>
                </a:ln>
                <a:solidFill>
                  <a:srgbClr val="FF0000"/>
                </a:solidFill>
                <a:effectLst>
                  <a:glow rad="63500">
                    <a:srgbClr val="FFFF00"/>
                  </a:glow>
                </a:effectLst>
              </a:rPr>
              <a:t>(v.5)</a:t>
            </a:r>
            <a:r>
              <a:rPr lang="en-GB" sz="3200" b="1" dirty="0" smtClean="0">
                <a:ln w="12700">
                  <a:solidFill>
                    <a:schemeClr val="tx1"/>
                  </a:solidFill>
                </a:ln>
                <a:solidFill>
                  <a:srgbClr val="0070C0"/>
                </a:solidFill>
                <a:effectLst>
                  <a:glow rad="63500">
                    <a:srgbClr val="FFFF00"/>
                  </a:glow>
                </a:effectLst>
              </a:rPr>
              <a:t> </a:t>
            </a:r>
            <a:r>
              <a:rPr lang="en-GB" sz="3200" b="1" dirty="0">
                <a:ln w="12700">
                  <a:solidFill>
                    <a:schemeClr val="tx1"/>
                  </a:solidFill>
                </a:ln>
                <a:solidFill>
                  <a:srgbClr val="0070C0"/>
                </a:solidFill>
                <a:effectLst>
                  <a:glow rad="63500">
                    <a:srgbClr val="FFFF00"/>
                  </a:glow>
                </a:effectLst>
              </a:rPr>
              <a:t>	</a:t>
            </a:r>
            <a:endParaRPr lang="en-GB" sz="3200" b="1" dirty="0" smtClean="0">
              <a:ln w="12700">
                <a:solidFill>
                  <a:schemeClr val="tx1"/>
                </a:solidFill>
              </a:ln>
              <a:solidFill>
                <a:srgbClr val="0070C0"/>
              </a:solidFill>
              <a:effectLst>
                <a:glow rad="63500">
                  <a:srgbClr val="FFFF00"/>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96980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997564"/>
            <a:ext cx="11151909" cy="2431435"/>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3200" b="1" dirty="0" smtClean="0">
                <a:ln w="12700">
                  <a:solidFill>
                    <a:schemeClr val="tx1"/>
                  </a:solidFill>
                </a:ln>
                <a:solidFill>
                  <a:schemeClr val="accent1">
                    <a:lumMod val="50000"/>
                  </a:schemeClr>
                </a:solidFill>
                <a:effectLst>
                  <a:glow rad="50800">
                    <a:schemeClr val="accent1"/>
                  </a:glow>
                </a:effectLst>
              </a:rPr>
              <a:t>The Greatness of God v.1-6</a:t>
            </a:r>
          </a:p>
          <a:p>
            <a:pPr marL="914400" lvl="1" indent="-457200">
              <a:buSzPct val="80000"/>
              <a:buFont typeface="Wingdings" panose="05000000000000000000" pitchFamily="2" charset="2"/>
              <a:buChar char="Ø"/>
            </a:pPr>
            <a:r>
              <a:rPr lang="en-GB" sz="2400" b="1" dirty="0" smtClean="0">
                <a:ln w="12700">
                  <a:solidFill>
                    <a:schemeClr val="tx1"/>
                  </a:solidFill>
                </a:ln>
                <a:solidFill>
                  <a:schemeClr val="accent1">
                    <a:lumMod val="50000"/>
                  </a:schemeClr>
                </a:solidFill>
                <a:effectLst>
                  <a:glow rad="50800">
                    <a:schemeClr val="accent1"/>
                  </a:glow>
                </a:effectLst>
              </a:rPr>
              <a:t>Separation</a:t>
            </a:r>
          </a:p>
          <a:p>
            <a:pPr marL="914400" lvl="1" indent="-457200">
              <a:buSzPct val="80000"/>
              <a:buFont typeface="Wingdings" panose="05000000000000000000" pitchFamily="2" charset="2"/>
              <a:buChar char="Ø"/>
            </a:pPr>
            <a:r>
              <a:rPr lang="en-GB" sz="2400" b="1" dirty="0" smtClean="0">
                <a:ln w="12700">
                  <a:solidFill>
                    <a:schemeClr val="tx1"/>
                  </a:solidFill>
                </a:ln>
                <a:solidFill>
                  <a:schemeClr val="accent1">
                    <a:lumMod val="50000"/>
                  </a:schemeClr>
                </a:solidFill>
                <a:effectLst>
                  <a:glow rad="50800">
                    <a:schemeClr val="accent1"/>
                  </a:glow>
                </a:effectLst>
              </a:rPr>
              <a:t>Confession and worship</a:t>
            </a:r>
          </a:p>
          <a:p>
            <a:pPr marL="914400" lvl="1" indent="-457200">
              <a:buSzPct val="80000"/>
              <a:buFont typeface="Wingdings" panose="05000000000000000000" pitchFamily="2" charset="2"/>
              <a:buChar char="Ø"/>
            </a:pPr>
            <a:endParaRPr lang="en-GB" sz="2400" b="1" dirty="0">
              <a:ln w="12700">
                <a:solidFill>
                  <a:schemeClr val="tx1"/>
                </a:solidFill>
              </a:ln>
              <a:solidFill>
                <a:schemeClr val="accent1">
                  <a:lumMod val="50000"/>
                </a:schemeClr>
              </a:solidFill>
              <a:effectLst>
                <a:glow rad="50800">
                  <a:schemeClr val="accent1"/>
                </a:glow>
              </a:effectLst>
            </a:endParaRPr>
          </a:p>
          <a:p>
            <a:pPr lvl="1">
              <a:buSzPct val="80000"/>
            </a:pPr>
            <a:endParaRPr lang="en-GB" sz="2400" b="1" dirty="0" smtClean="0">
              <a:ln w="12700">
                <a:solidFill>
                  <a:schemeClr val="tx1"/>
                </a:solidFill>
              </a:ln>
              <a:solidFill>
                <a:schemeClr val="accent1">
                  <a:lumMod val="50000"/>
                </a:schemeClr>
              </a:solidFill>
              <a:effectLst>
                <a:glow rad="50800">
                  <a:schemeClr val="accent1"/>
                </a:glow>
              </a:effectLst>
            </a:endParaRPr>
          </a:p>
          <a:p>
            <a:pPr lvl="1">
              <a:buSzPct val="80000"/>
            </a:pPr>
            <a:r>
              <a:rPr lang="en-GB" sz="2400" b="1" dirty="0">
                <a:ln w="12700">
                  <a:solidFill>
                    <a:schemeClr val="tx1"/>
                  </a:solidFill>
                </a:ln>
                <a:solidFill>
                  <a:schemeClr val="accent1">
                    <a:lumMod val="50000"/>
                  </a:schemeClr>
                </a:solidFill>
                <a:effectLst>
                  <a:glow rad="50800">
                    <a:schemeClr val="accent1"/>
                  </a:glow>
                </a:effectLst>
              </a:rPr>
              <a:t>	</a:t>
            </a:r>
            <a:endParaRPr lang="en-GB" sz="3200" b="1" dirty="0" smtClean="0">
              <a:ln w="12700">
                <a:solidFill>
                  <a:schemeClr val="tx1"/>
                </a:solidFill>
              </a:ln>
              <a:solidFill>
                <a:srgbClr val="0070C0"/>
              </a:solidFill>
              <a:effectLst>
                <a:glow rad="50800">
                  <a:schemeClr val="accent1"/>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
        <p:nvSpPr>
          <p:cNvPr id="10" name="Explosion 1 9"/>
          <p:cNvSpPr/>
          <p:nvPr/>
        </p:nvSpPr>
        <p:spPr>
          <a:xfrm>
            <a:off x="1524000" y="2187018"/>
            <a:ext cx="4113229" cy="1241981"/>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231544" y="2507634"/>
            <a:ext cx="2630078" cy="584775"/>
          </a:xfrm>
          <a:prstGeom prst="rect">
            <a:avLst/>
          </a:prstGeom>
          <a:noFill/>
        </p:spPr>
        <p:txBody>
          <a:bodyPr wrap="square" rtlCol="0">
            <a:spAutoFit/>
          </a:bodyPr>
          <a:lstStyle/>
          <a:p>
            <a:pPr algn="ctr"/>
            <a:r>
              <a:rPr lang="en-GB" sz="3200" b="1" dirty="0" smtClean="0">
                <a:ln>
                  <a:solidFill>
                    <a:schemeClr val="tx1"/>
                  </a:solidFill>
                </a:ln>
                <a:solidFill>
                  <a:schemeClr val="accent1">
                    <a:lumMod val="75000"/>
                  </a:schemeClr>
                </a:solidFill>
                <a:effectLst>
                  <a:glow rad="38100">
                    <a:srgbClr val="FF0000"/>
                  </a:glow>
                </a:effectLst>
              </a:rPr>
              <a:t>Indescribable</a:t>
            </a:r>
            <a:endParaRPr lang="en-GB" sz="3200" b="1" dirty="0">
              <a:ln>
                <a:solidFill>
                  <a:schemeClr val="tx1"/>
                </a:solidFill>
              </a:ln>
              <a:solidFill>
                <a:schemeClr val="accent1">
                  <a:lumMod val="75000"/>
                </a:schemeClr>
              </a:solidFill>
              <a:effectLst>
                <a:glow rad="38100">
                  <a:srgbClr val="FF0000"/>
                </a:glow>
              </a:effectLst>
            </a:endParaRPr>
          </a:p>
        </p:txBody>
      </p:sp>
    </p:spTree>
    <p:extLst>
      <p:ext uri="{BB962C8B-B14F-4D97-AF65-F5344CB8AC3E}">
        <p14:creationId xmlns:p14="http://schemas.microsoft.com/office/powerpoint/2010/main" val="380974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954107"/>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255570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1384995"/>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38100">
                    <a:schemeClr val="accent1">
                      <a:lumMod val="20000"/>
                      <a:lumOff val="80000"/>
                    </a:schemeClr>
                  </a:glow>
                </a:effectLst>
              </a:rPr>
              <a:t>The Goodness of God v.7-30</a:t>
            </a:r>
          </a:p>
          <a:p>
            <a:pPr marL="971550" lvl="1" indent="-514350">
              <a:buFont typeface="Arial" panose="020B0604020202020204" pitchFamily="34" charset="0"/>
              <a:buChar char="•"/>
            </a:pPr>
            <a:r>
              <a:rPr lang="en-GB" sz="2800" b="1" dirty="0" smtClean="0">
                <a:ln w="12700">
                  <a:solidFill>
                    <a:schemeClr val="tx1"/>
                  </a:solidFill>
                </a:ln>
                <a:solidFill>
                  <a:schemeClr val="accent1">
                    <a:lumMod val="50000"/>
                  </a:schemeClr>
                </a:solidFill>
                <a:effectLst>
                  <a:glow rad="63500">
                    <a:schemeClr val="accent1">
                      <a:lumMod val="20000"/>
                      <a:lumOff val="80000"/>
                    </a:schemeClr>
                  </a:glow>
                </a:effectLst>
              </a:rPr>
              <a:t>Covenant faithfulness v.7-8</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2029873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1815882"/>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800" b="1" dirty="0" smtClean="0">
                <a:ln w="12700">
                  <a:solidFill>
                    <a:schemeClr val="tx1"/>
                  </a:solidFill>
                </a:ln>
                <a:solidFill>
                  <a:schemeClr val="accent1">
                    <a:lumMod val="50000"/>
                  </a:schemeClr>
                </a:solidFill>
                <a:effectLst>
                  <a:glow rad="63500">
                    <a:schemeClr val="accent1">
                      <a:lumMod val="20000"/>
                      <a:lumOff val="80000"/>
                    </a:schemeClr>
                  </a:glow>
                </a:effectLst>
              </a:rPr>
              <a:t>Covenant faithfulness v.7-8</a:t>
            </a:r>
          </a:p>
          <a:p>
            <a:pPr marL="1428750" lvl="2" indent="-514350">
              <a:buFont typeface="Wingdings" panose="05000000000000000000" pitchFamily="2" charset="2"/>
              <a:buChar char="Ø"/>
            </a:pPr>
            <a:r>
              <a:rPr lang="en-GB" sz="2800" b="1" dirty="0" smtClean="0">
                <a:ln w="12700">
                  <a:solidFill>
                    <a:schemeClr val="tx1"/>
                  </a:solidFill>
                </a:ln>
                <a:solidFill>
                  <a:srgbClr val="0070C0"/>
                </a:solidFill>
                <a:effectLst>
                  <a:glow rad="63500">
                    <a:schemeClr val="accent1">
                      <a:lumMod val="20000"/>
                      <a:lumOff val="80000"/>
                    </a:schemeClr>
                  </a:glow>
                </a:effectLst>
              </a:rPr>
              <a:t>Change of name: Abram 	Abraham </a:t>
            </a:r>
            <a:r>
              <a:rPr lang="en-GB" sz="2800" b="1" dirty="0">
                <a:ln w="12700">
                  <a:solidFill>
                    <a:schemeClr val="tx1"/>
                  </a:solidFill>
                </a:ln>
                <a:solidFill>
                  <a:srgbClr val="0070C0"/>
                </a:solidFill>
                <a:effectLst>
                  <a:glow rad="63500">
                    <a:schemeClr val="accent1">
                      <a:lumMod val="20000"/>
                      <a:lumOff val="80000"/>
                    </a:schemeClr>
                  </a:glow>
                </a:effectLst>
              </a:rPr>
              <a:t>– “father of a multitude</a:t>
            </a:r>
            <a:r>
              <a:rPr lang="en-GB" sz="2800" b="1" dirty="0" smtClean="0">
                <a:ln w="12700">
                  <a:solidFill>
                    <a:schemeClr val="tx1"/>
                  </a:solidFill>
                </a:ln>
                <a:solidFill>
                  <a:srgbClr val="0070C0"/>
                </a:solidFill>
                <a:effectLst>
                  <a:glow rad="63500">
                    <a:schemeClr val="accent1">
                      <a:lumMod val="20000"/>
                      <a:lumOff val="80000"/>
                    </a:schemeClr>
                  </a:glow>
                </a:effectLst>
              </a:rPr>
              <a:t>”</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
        <p:nvSpPr>
          <p:cNvPr id="9" name="Right Arrow 8"/>
          <p:cNvSpPr/>
          <p:nvPr/>
        </p:nvSpPr>
        <p:spPr>
          <a:xfrm>
            <a:off x="5723792" y="2505808"/>
            <a:ext cx="372208" cy="193430"/>
          </a:xfrm>
          <a:prstGeom prst="rightArrow">
            <a:avLst/>
          </a:prstGeom>
          <a:solidFill>
            <a:schemeClr val="accent1">
              <a:lumMod val="75000"/>
            </a:schemeClr>
          </a:solidFill>
          <a:effectLst>
            <a:glow rad="25400">
              <a:schemeClr val="accent1">
                <a:lumMod val="20000"/>
                <a:lumOff val="8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accent1">
                    <a:shade val="50000"/>
                  </a:schemeClr>
                </a:solidFill>
              </a:ln>
              <a:solidFill>
                <a:schemeClr val="accent1">
                  <a:lumMod val="20000"/>
                  <a:lumOff val="80000"/>
                </a:schemeClr>
              </a:solidFill>
              <a:effectLst>
                <a:glow rad="63500">
                  <a:schemeClr val="accent1">
                    <a:lumMod val="20000"/>
                    <a:lumOff val="80000"/>
                  </a:schemeClr>
                </a:glow>
              </a:effectLst>
            </a:endParaRPr>
          </a:p>
        </p:txBody>
      </p:sp>
    </p:spTree>
    <p:extLst>
      <p:ext uri="{BB962C8B-B14F-4D97-AF65-F5344CB8AC3E}">
        <p14:creationId xmlns:p14="http://schemas.microsoft.com/office/powerpoint/2010/main" val="3555095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246769"/>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800" b="1" dirty="0" smtClean="0">
                <a:ln w="12700">
                  <a:solidFill>
                    <a:schemeClr val="tx1"/>
                  </a:solidFill>
                </a:ln>
                <a:solidFill>
                  <a:schemeClr val="accent1">
                    <a:lumMod val="50000"/>
                  </a:schemeClr>
                </a:solidFill>
                <a:effectLst>
                  <a:glow rad="63500">
                    <a:schemeClr val="accent1">
                      <a:lumMod val="20000"/>
                      <a:lumOff val="80000"/>
                    </a:schemeClr>
                  </a:glow>
                </a:effectLst>
              </a:rPr>
              <a:t>Covenant faithfulness v.7-8</a:t>
            </a:r>
          </a:p>
          <a:p>
            <a:pPr marL="1428750" lvl="2" indent="-514350">
              <a:buFont typeface="Wingdings" panose="05000000000000000000" pitchFamily="2" charset="2"/>
              <a:buChar char="Ø"/>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Change of name: Abram 	Abraham </a:t>
            </a:r>
            <a:r>
              <a:rPr lang="en-GB" sz="2800" b="1" dirty="0">
                <a:ln w="12700">
                  <a:solidFill>
                    <a:schemeClr val="tx1"/>
                  </a:solidFill>
                </a:ln>
                <a:solidFill>
                  <a:schemeClr val="accent1">
                    <a:lumMod val="75000"/>
                  </a:schemeClr>
                </a:solidFill>
                <a:effectLst>
                  <a:glow rad="63500">
                    <a:schemeClr val="accent1">
                      <a:lumMod val="20000"/>
                      <a:lumOff val="80000"/>
                    </a:schemeClr>
                  </a:glow>
                </a:effectLst>
              </a:rPr>
              <a:t>– “father of a multitude</a:t>
            </a: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a:t>
            </a:r>
          </a:p>
          <a:p>
            <a:pPr marL="1885950" lvl="3" indent="-514350">
              <a:buFont typeface="Wingdings" panose="05000000000000000000" pitchFamily="2" charset="2"/>
              <a:buChar char="v"/>
            </a:pPr>
            <a:r>
              <a:rPr lang="en-GB" sz="2800" b="1" dirty="0">
                <a:ln w="12700">
                  <a:solidFill>
                    <a:schemeClr val="tx1"/>
                  </a:solidFill>
                </a:ln>
                <a:solidFill>
                  <a:schemeClr val="accent1">
                    <a:lumMod val="75000"/>
                  </a:schemeClr>
                </a:solidFill>
                <a:effectLst>
                  <a:glow rad="63500">
                    <a:schemeClr val="accent1">
                      <a:lumMod val="20000"/>
                      <a:lumOff val="80000"/>
                    </a:schemeClr>
                  </a:glow>
                </a:effectLst>
              </a:rPr>
              <a:t>NT expansion – includes </a:t>
            </a: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Gentiles (see Eph.2:11-18)</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
        <p:nvSpPr>
          <p:cNvPr id="9" name="Right Arrow 8"/>
          <p:cNvSpPr/>
          <p:nvPr/>
        </p:nvSpPr>
        <p:spPr>
          <a:xfrm>
            <a:off x="5723792" y="2505808"/>
            <a:ext cx="372208" cy="193430"/>
          </a:xfrm>
          <a:prstGeom prst="rightArrow">
            <a:avLst/>
          </a:prstGeom>
          <a:solidFill>
            <a:schemeClr val="accent1">
              <a:lumMod val="75000"/>
            </a:schemeClr>
          </a:solidFill>
          <a:effectLst>
            <a:glow rad="25400">
              <a:schemeClr val="accent1">
                <a:lumMod val="20000"/>
                <a:lumOff val="8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lumMod val="75000"/>
                </a:schemeClr>
              </a:solidFill>
            </a:endParaRPr>
          </a:p>
        </p:txBody>
      </p:sp>
    </p:spTree>
    <p:extLst>
      <p:ext uri="{BB962C8B-B14F-4D97-AF65-F5344CB8AC3E}">
        <p14:creationId xmlns:p14="http://schemas.microsoft.com/office/powerpoint/2010/main" val="770999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5262979"/>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800" b="1" dirty="0" smtClean="0">
                <a:ln w="12700">
                  <a:solidFill>
                    <a:schemeClr val="tx1"/>
                  </a:solidFill>
                </a:ln>
                <a:solidFill>
                  <a:schemeClr val="accent1">
                    <a:lumMod val="50000"/>
                  </a:schemeClr>
                </a:solidFill>
                <a:effectLst>
                  <a:glow rad="63500">
                    <a:schemeClr val="accent1">
                      <a:lumMod val="20000"/>
                      <a:lumOff val="80000"/>
                    </a:schemeClr>
                  </a:glow>
                </a:effectLst>
              </a:rPr>
              <a:t>Covenant faithfulness v.7-8</a:t>
            </a:r>
          </a:p>
          <a:p>
            <a:pPr marL="1428750" lvl="2" indent="-514350">
              <a:buFont typeface="Wingdings" panose="05000000000000000000" pitchFamily="2" charset="2"/>
              <a:buChar char="Ø"/>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Change of name: Abram 	Abraham </a:t>
            </a:r>
            <a:r>
              <a:rPr lang="en-GB" sz="2800" b="1" dirty="0">
                <a:ln w="12700">
                  <a:solidFill>
                    <a:schemeClr val="tx1"/>
                  </a:solidFill>
                </a:ln>
                <a:solidFill>
                  <a:schemeClr val="accent1">
                    <a:lumMod val="75000"/>
                  </a:schemeClr>
                </a:solidFill>
                <a:effectLst>
                  <a:glow rad="63500">
                    <a:schemeClr val="accent1">
                      <a:lumMod val="20000"/>
                      <a:lumOff val="80000"/>
                    </a:schemeClr>
                  </a:glow>
                </a:effectLst>
              </a:rPr>
              <a:t>– “father of a multitude</a:t>
            </a: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a:t>
            </a:r>
          </a:p>
          <a:p>
            <a:pPr marL="1885950" lvl="3" indent="-514350">
              <a:buFont typeface="Wingdings" panose="05000000000000000000" pitchFamily="2" charset="2"/>
              <a:buChar char="v"/>
            </a:pPr>
            <a:r>
              <a:rPr lang="en-GB" sz="2800" b="1" dirty="0">
                <a:ln w="12700">
                  <a:solidFill>
                    <a:schemeClr val="tx1"/>
                  </a:solidFill>
                </a:ln>
                <a:solidFill>
                  <a:schemeClr val="accent1">
                    <a:lumMod val="75000"/>
                  </a:schemeClr>
                </a:solidFill>
                <a:effectLst>
                  <a:glow rad="63500">
                    <a:schemeClr val="accent1">
                      <a:lumMod val="20000"/>
                      <a:lumOff val="80000"/>
                    </a:schemeClr>
                  </a:glow>
                </a:effectLst>
              </a:rPr>
              <a:t>NT expansion – includes </a:t>
            </a: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Gentiles (see Eph.2:11-18)</a:t>
            </a:r>
          </a:p>
          <a:p>
            <a:pPr lvl="3" indent="-474663">
              <a:buFont typeface="Wingdings" panose="05000000000000000000" pitchFamily="2" charset="2"/>
              <a:buChar char="Ø"/>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Promise of land:  </a:t>
            </a:r>
            <a:r>
              <a:rPr lang="en-GB" sz="2800" b="1" i="1" dirty="0" smtClean="0">
                <a:ln w="12700">
                  <a:solidFill>
                    <a:schemeClr val="tx1"/>
                  </a:solidFill>
                </a:ln>
                <a:solidFill>
                  <a:srgbClr val="FF0000"/>
                </a:solidFill>
                <a:effectLst>
                  <a:glow rad="63500">
                    <a:srgbClr val="FFFF00"/>
                  </a:glow>
                </a:effectLst>
              </a:rPr>
              <a:t>“</a:t>
            </a:r>
            <a:r>
              <a:rPr lang="en-GB" sz="2800" b="1" i="1" dirty="0" smtClean="0">
                <a:ln>
                  <a:solidFill>
                    <a:schemeClr val="tx1"/>
                  </a:solidFill>
                </a:ln>
                <a:solidFill>
                  <a:srgbClr val="FF0000"/>
                </a:solidFill>
                <a:effectLst>
                  <a:glow rad="63500">
                    <a:srgbClr val="FFFF00"/>
                  </a:glow>
                </a:effectLst>
              </a:rPr>
              <a:t>So </a:t>
            </a:r>
            <a:r>
              <a:rPr lang="en-GB" sz="2800" b="1" i="1" dirty="0">
                <a:ln>
                  <a:solidFill>
                    <a:schemeClr val="tx1"/>
                  </a:solidFill>
                </a:ln>
                <a:solidFill>
                  <a:srgbClr val="FF0000"/>
                </a:solidFill>
                <a:effectLst>
                  <a:glow rad="63500">
                    <a:srgbClr val="FFFF00"/>
                  </a:glow>
                </a:effectLst>
              </a:rPr>
              <a:t>the </a:t>
            </a:r>
            <a:r>
              <a:rPr lang="en-GB" sz="2800" b="1" i="1" cap="small" dirty="0">
                <a:ln>
                  <a:solidFill>
                    <a:schemeClr val="tx1"/>
                  </a:solidFill>
                </a:ln>
                <a:solidFill>
                  <a:srgbClr val="FF0000"/>
                </a:solidFill>
                <a:effectLst>
                  <a:glow rad="63500">
                    <a:srgbClr val="FFFF00"/>
                  </a:glow>
                </a:effectLst>
              </a:rPr>
              <a:t>Lord</a:t>
            </a:r>
            <a:r>
              <a:rPr lang="en-GB" sz="2800" b="1" i="1" dirty="0">
                <a:ln>
                  <a:solidFill>
                    <a:schemeClr val="tx1"/>
                  </a:solidFill>
                </a:ln>
                <a:solidFill>
                  <a:srgbClr val="FF0000"/>
                </a:solidFill>
                <a:effectLst>
                  <a:glow rad="63500">
                    <a:srgbClr val="FFFF00"/>
                  </a:glow>
                </a:effectLst>
              </a:rPr>
              <a:t> gave Israel all the land he had sworn to give their ancestors, and they took possession of it and settled there. The </a:t>
            </a:r>
            <a:r>
              <a:rPr lang="en-GB" sz="2800" b="1" i="1" cap="small" dirty="0">
                <a:ln>
                  <a:solidFill>
                    <a:schemeClr val="tx1"/>
                  </a:solidFill>
                </a:ln>
                <a:solidFill>
                  <a:srgbClr val="FF0000"/>
                </a:solidFill>
                <a:effectLst>
                  <a:glow rad="63500">
                    <a:srgbClr val="FFFF00"/>
                  </a:glow>
                </a:effectLst>
              </a:rPr>
              <a:t>Lord</a:t>
            </a:r>
            <a:r>
              <a:rPr lang="en-GB" sz="2800" b="1" i="1" dirty="0">
                <a:ln>
                  <a:solidFill>
                    <a:schemeClr val="tx1"/>
                  </a:solidFill>
                </a:ln>
                <a:solidFill>
                  <a:srgbClr val="FF0000"/>
                </a:solidFill>
                <a:effectLst>
                  <a:glow rad="63500">
                    <a:srgbClr val="FFFF00"/>
                  </a:glow>
                </a:effectLst>
              </a:rPr>
              <a:t> gave them rest on every side, just as he had sworn to their ancestors. Not one of their enemies withstood them; the </a:t>
            </a:r>
            <a:r>
              <a:rPr lang="en-GB" sz="2800" b="1" i="1" cap="small" dirty="0">
                <a:ln>
                  <a:solidFill>
                    <a:schemeClr val="tx1"/>
                  </a:solidFill>
                </a:ln>
                <a:solidFill>
                  <a:srgbClr val="FF0000"/>
                </a:solidFill>
                <a:effectLst>
                  <a:glow rad="63500">
                    <a:srgbClr val="FFFF00"/>
                  </a:glow>
                </a:effectLst>
              </a:rPr>
              <a:t>Lord</a:t>
            </a:r>
            <a:r>
              <a:rPr lang="en-GB" sz="2800" b="1" i="1" dirty="0">
                <a:ln>
                  <a:solidFill>
                    <a:schemeClr val="tx1"/>
                  </a:solidFill>
                </a:ln>
                <a:solidFill>
                  <a:srgbClr val="FF0000"/>
                </a:solidFill>
                <a:effectLst>
                  <a:glow rad="63500">
                    <a:srgbClr val="FFFF00"/>
                  </a:glow>
                </a:effectLst>
              </a:rPr>
              <a:t> gave all their enemies into their hands. Not one of all the </a:t>
            </a:r>
            <a:r>
              <a:rPr lang="en-GB" sz="2800" b="1" i="1" cap="small" dirty="0">
                <a:ln>
                  <a:solidFill>
                    <a:schemeClr val="tx1"/>
                  </a:solidFill>
                </a:ln>
                <a:solidFill>
                  <a:srgbClr val="FF0000"/>
                </a:solidFill>
                <a:effectLst>
                  <a:glow rad="63500">
                    <a:srgbClr val="FFFF00"/>
                  </a:glow>
                </a:effectLst>
              </a:rPr>
              <a:t>Lord</a:t>
            </a:r>
            <a:r>
              <a:rPr lang="en-GB" sz="2800" b="1" i="1" dirty="0">
                <a:ln>
                  <a:solidFill>
                    <a:schemeClr val="tx1"/>
                  </a:solidFill>
                </a:ln>
                <a:solidFill>
                  <a:srgbClr val="FF0000"/>
                </a:solidFill>
                <a:effectLst>
                  <a:glow rad="63500">
                    <a:srgbClr val="FFFF00"/>
                  </a:glow>
                </a:effectLst>
              </a:rPr>
              <a:t>’s good promises to Israel failed; everyone was fulfilled” </a:t>
            </a:r>
            <a:r>
              <a:rPr lang="en-GB" sz="2800" b="1" dirty="0" smtClean="0">
                <a:ln>
                  <a:solidFill>
                    <a:schemeClr val="tx1"/>
                  </a:solidFill>
                </a:ln>
                <a:solidFill>
                  <a:srgbClr val="FF0000"/>
                </a:solidFill>
                <a:effectLst>
                  <a:glow rad="63500">
                    <a:srgbClr val="FFFF00"/>
                  </a:glow>
                </a:effectLst>
              </a:rPr>
              <a:t>Joshua 21:43-45</a:t>
            </a:r>
            <a:endParaRPr lang="en-GB" sz="2800" b="1" dirty="0" smtClean="0">
              <a:ln w="12700">
                <a:solidFill>
                  <a:schemeClr val="tx1"/>
                </a:solidFill>
              </a:ln>
              <a:solidFill>
                <a:srgbClr val="0070C0"/>
              </a:solidFill>
              <a:effectLst>
                <a:glow rad="63500">
                  <a:srgbClr val="FFFF00"/>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
        <p:nvSpPr>
          <p:cNvPr id="9" name="Right Arrow 8"/>
          <p:cNvSpPr/>
          <p:nvPr/>
        </p:nvSpPr>
        <p:spPr>
          <a:xfrm>
            <a:off x="5723792" y="2505808"/>
            <a:ext cx="372208" cy="193430"/>
          </a:xfrm>
          <a:prstGeom prst="rightArrow">
            <a:avLst/>
          </a:prstGeom>
          <a:solidFill>
            <a:schemeClr val="accent1">
              <a:lumMod val="75000"/>
            </a:schemeClr>
          </a:solidFill>
          <a:effectLst>
            <a:glow rad="25400">
              <a:schemeClr val="accent1">
                <a:lumMod val="20000"/>
                <a:lumOff val="8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lumMod val="75000"/>
                </a:schemeClr>
              </a:solidFill>
            </a:endParaRPr>
          </a:p>
        </p:txBody>
      </p:sp>
    </p:spTree>
    <p:extLst>
      <p:ext uri="{BB962C8B-B14F-4D97-AF65-F5344CB8AC3E}">
        <p14:creationId xmlns:p14="http://schemas.microsoft.com/office/powerpoint/2010/main" val="262856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3539430"/>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Covenant faithfulness v.7-8</a:t>
            </a:r>
          </a:p>
          <a:p>
            <a:pPr marL="1428750" lvl="2" indent="-514350">
              <a:buFont typeface="Wingdings" panose="05000000000000000000" pitchFamily="2" charset="2"/>
              <a:buChar char="Ø"/>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Change of name: Abram 	Abraham </a:t>
            </a:r>
            <a:r>
              <a:rPr lang="en-GB" sz="2800" b="1" dirty="0">
                <a:ln w="12700">
                  <a:solidFill>
                    <a:schemeClr val="tx1"/>
                  </a:solidFill>
                </a:ln>
                <a:solidFill>
                  <a:schemeClr val="accent1">
                    <a:lumMod val="75000"/>
                  </a:schemeClr>
                </a:solidFill>
                <a:effectLst>
                  <a:glow rad="63500">
                    <a:schemeClr val="accent1">
                      <a:lumMod val="20000"/>
                      <a:lumOff val="80000"/>
                    </a:schemeClr>
                  </a:glow>
                </a:effectLst>
              </a:rPr>
              <a:t>– “father of a multitude</a:t>
            </a: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a:t>
            </a:r>
          </a:p>
          <a:p>
            <a:pPr marL="1885950" lvl="3" indent="-514350">
              <a:buFont typeface="Wingdings" panose="05000000000000000000" pitchFamily="2" charset="2"/>
              <a:buChar char="v"/>
            </a:pPr>
            <a:r>
              <a:rPr lang="en-GB" sz="2800" b="1" dirty="0">
                <a:ln w="12700">
                  <a:solidFill>
                    <a:schemeClr val="tx1"/>
                  </a:solidFill>
                </a:ln>
                <a:solidFill>
                  <a:schemeClr val="accent1">
                    <a:lumMod val="75000"/>
                  </a:schemeClr>
                </a:solidFill>
                <a:effectLst>
                  <a:glow rad="63500">
                    <a:schemeClr val="accent1">
                      <a:lumMod val="20000"/>
                      <a:lumOff val="80000"/>
                    </a:schemeClr>
                  </a:glow>
                </a:effectLst>
              </a:rPr>
              <a:t>NT expansion – includes </a:t>
            </a: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Gentiles (see Eph.2:11-18)</a:t>
            </a:r>
          </a:p>
          <a:p>
            <a:pPr lvl="3" indent="-474663">
              <a:buFont typeface="Wingdings" panose="05000000000000000000" pitchFamily="2" charset="2"/>
              <a:buChar char="Ø"/>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Promise of land – Joshua 21:43-45</a:t>
            </a:r>
          </a:p>
          <a:p>
            <a:pPr marL="1885950" indent="-538163">
              <a:buFont typeface="Wingdings" panose="05000000000000000000" pitchFamily="2" charset="2"/>
              <a:buChar char="v"/>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NT expansion – Heb 4:8  </a:t>
            </a:r>
            <a:r>
              <a:rPr lang="en-GB" sz="2800" b="1" i="1" dirty="0">
                <a:ln>
                  <a:solidFill>
                    <a:schemeClr val="tx1"/>
                  </a:solidFill>
                </a:ln>
                <a:solidFill>
                  <a:srgbClr val="FF0000"/>
                </a:solidFill>
                <a:effectLst>
                  <a:glow rad="63500">
                    <a:srgbClr val="FFFF00"/>
                  </a:glow>
                </a:effectLst>
              </a:rPr>
              <a:t>“For if Joshua had given them rest, God would not have spoken later about another day” </a:t>
            </a:r>
            <a:endParaRPr lang="en-GB" sz="2800" b="1" dirty="0">
              <a:ln>
                <a:solidFill>
                  <a:schemeClr val="tx1"/>
                </a:solidFill>
              </a:ln>
              <a:solidFill>
                <a:srgbClr val="FF0000"/>
              </a:solidFill>
              <a:effectLst>
                <a:glow rad="63500">
                  <a:srgbClr val="FFFF00"/>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
        <p:nvSpPr>
          <p:cNvPr id="9" name="Right Arrow 8"/>
          <p:cNvSpPr/>
          <p:nvPr/>
        </p:nvSpPr>
        <p:spPr>
          <a:xfrm>
            <a:off x="5723792" y="2505808"/>
            <a:ext cx="372208" cy="193430"/>
          </a:xfrm>
          <a:prstGeom prst="rightArrow">
            <a:avLst/>
          </a:prstGeom>
          <a:solidFill>
            <a:schemeClr val="accent1">
              <a:lumMod val="75000"/>
            </a:schemeClr>
          </a:solidFill>
          <a:effectLst>
            <a:glow rad="25400">
              <a:schemeClr val="accent1">
                <a:lumMod val="20000"/>
                <a:lumOff val="8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solidFill>
                <a:schemeClr val="accent1">
                  <a:lumMod val="75000"/>
                </a:schemeClr>
              </a:solidFill>
              <a:effectLst>
                <a:glow rad="63500">
                  <a:schemeClr val="accent1">
                    <a:lumMod val="20000"/>
                    <a:lumOff val="80000"/>
                  </a:schemeClr>
                </a:glow>
              </a:effectLst>
            </a:endParaRPr>
          </a:p>
        </p:txBody>
      </p:sp>
    </p:spTree>
    <p:extLst>
      <p:ext uri="{BB962C8B-B14F-4D97-AF65-F5344CB8AC3E}">
        <p14:creationId xmlns:p14="http://schemas.microsoft.com/office/powerpoint/2010/main" val="3312654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4832092"/>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Covenant faithfulness v.7-8</a:t>
            </a:r>
          </a:p>
          <a:p>
            <a:pPr marL="1428750" lvl="2" indent="-514350">
              <a:buFont typeface="Wingdings" panose="05000000000000000000" pitchFamily="2" charset="2"/>
              <a:buChar char="Ø"/>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Change of name: Abram 	Abraham </a:t>
            </a:r>
            <a:r>
              <a:rPr lang="en-GB" sz="2800" b="1" dirty="0">
                <a:ln w="12700">
                  <a:solidFill>
                    <a:schemeClr val="tx1"/>
                  </a:solidFill>
                </a:ln>
                <a:solidFill>
                  <a:schemeClr val="accent1">
                    <a:lumMod val="75000"/>
                  </a:schemeClr>
                </a:solidFill>
                <a:effectLst>
                  <a:glow rad="63500">
                    <a:schemeClr val="accent1">
                      <a:lumMod val="20000"/>
                      <a:lumOff val="80000"/>
                    </a:schemeClr>
                  </a:glow>
                </a:effectLst>
              </a:rPr>
              <a:t>– “father of a multitude</a:t>
            </a: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a:t>
            </a:r>
          </a:p>
          <a:p>
            <a:pPr marL="1885950" lvl="3" indent="-514350">
              <a:buFont typeface="Wingdings" panose="05000000000000000000" pitchFamily="2" charset="2"/>
              <a:buChar char="v"/>
            </a:pPr>
            <a:r>
              <a:rPr lang="en-GB" sz="2800" b="1" dirty="0">
                <a:ln w="12700">
                  <a:solidFill>
                    <a:schemeClr val="tx1"/>
                  </a:solidFill>
                </a:ln>
                <a:solidFill>
                  <a:schemeClr val="accent1">
                    <a:lumMod val="75000"/>
                  </a:schemeClr>
                </a:solidFill>
                <a:effectLst>
                  <a:glow rad="63500">
                    <a:schemeClr val="accent1">
                      <a:lumMod val="20000"/>
                      <a:lumOff val="80000"/>
                    </a:schemeClr>
                  </a:glow>
                </a:effectLst>
              </a:rPr>
              <a:t>NT expansion – includes </a:t>
            </a: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Gentiles (see Eph.2:11-18)</a:t>
            </a:r>
          </a:p>
          <a:p>
            <a:pPr lvl="3" indent="-474663">
              <a:buFont typeface="Wingdings" panose="05000000000000000000" pitchFamily="2" charset="2"/>
              <a:buChar char="Ø"/>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Promise of land – Joshua 21:43-45</a:t>
            </a:r>
          </a:p>
          <a:p>
            <a:pPr marL="1885950" indent="-538163">
              <a:buFont typeface="Wingdings" panose="05000000000000000000" pitchFamily="2" charset="2"/>
              <a:buChar char="v"/>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NT expansion – Heb 4:8  </a:t>
            </a:r>
            <a:r>
              <a:rPr lang="en-GB" sz="2800" b="1" i="1" dirty="0">
                <a:ln>
                  <a:solidFill>
                    <a:schemeClr val="tx1"/>
                  </a:solidFill>
                </a:ln>
                <a:solidFill>
                  <a:srgbClr val="FF0000"/>
                </a:solidFill>
                <a:effectLst>
                  <a:glow rad="63500">
                    <a:srgbClr val="FFFF00"/>
                  </a:glow>
                </a:effectLst>
              </a:rPr>
              <a:t>“For if Joshua had given them rest, God would not have spoken later about another day” </a:t>
            </a:r>
            <a:endParaRPr lang="en-GB" sz="2800" b="1" i="1" dirty="0" smtClean="0">
              <a:ln>
                <a:solidFill>
                  <a:schemeClr val="tx1"/>
                </a:solidFill>
              </a:ln>
              <a:solidFill>
                <a:srgbClr val="FF0000"/>
              </a:solidFill>
              <a:effectLst>
                <a:glow rad="63500">
                  <a:srgbClr val="FFFF00"/>
                </a:glow>
              </a:effectLst>
            </a:endParaRPr>
          </a:p>
          <a:p>
            <a:pPr marL="1885950" indent="-538163">
              <a:buFont typeface="Wingdings" panose="05000000000000000000" pitchFamily="2" charset="2"/>
              <a:buChar char="v"/>
            </a:pPr>
            <a:r>
              <a:rPr lang="en-GB" sz="2800" b="1" dirty="0" smtClean="0">
                <a:ln>
                  <a:solidFill>
                    <a:schemeClr val="tx1"/>
                  </a:solidFill>
                </a:ln>
                <a:solidFill>
                  <a:srgbClr val="0070C0"/>
                </a:solidFill>
                <a:effectLst>
                  <a:glow rad="63500">
                    <a:schemeClr val="bg1"/>
                  </a:glow>
                </a:effectLst>
              </a:rPr>
              <a:t>Heb 11:6 </a:t>
            </a:r>
            <a:r>
              <a:rPr lang="en-GB" sz="2800" b="1" i="1" dirty="0">
                <a:ln>
                  <a:solidFill>
                    <a:schemeClr val="tx1"/>
                  </a:solidFill>
                </a:ln>
                <a:solidFill>
                  <a:srgbClr val="FF0000"/>
                </a:solidFill>
                <a:effectLst>
                  <a:glow rad="63500">
                    <a:srgbClr val="FFFF00"/>
                  </a:glow>
                </a:effectLst>
              </a:rPr>
              <a:t>They were longing for a better country – a heavenly one. Therefore God is not ashamed to be called their God, for he has prepared a city for them.” </a:t>
            </a:r>
            <a:endParaRPr lang="en-GB" sz="2800" b="1" dirty="0">
              <a:ln>
                <a:solidFill>
                  <a:schemeClr val="tx1"/>
                </a:solidFill>
              </a:ln>
              <a:solidFill>
                <a:srgbClr val="0070C0"/>
              </a:solidFill>
              <a:effectLst>
                <a:glow rad="63500">
                  <a:srgbClr val="FFFF00"/>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
        <p:nvSpPr>
          <p:cNvPr id="9" name="Right Arrow 8"/>
          <p:cNvSpPr/>
          <p:nvPr/>
        </p:nvSpPr>
        <p:spPr>
          <a:xfrm>
            <a:off x="5723792" y="2505808"/>
            <a:ext cx="372208" cy="193430"/>
          </a:xfrm>
          <a:prstGeom prst="rightArrow">
            <a:avLst/>
          </a:prstGeom>
          <a:solidFill>
            <a:schemeClr val="accent1">
              <a:lumMod val="75000"/>
            </a:schemeClr>
          </a:solidFill>
          <a:effectLst>
            <a:glow rad="25400">
              <a:schemeClr val="accent1">
                <a:lumMod val="20000"/>
                <a:lumOff val="8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0066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46428" cy="6858000"/>
          </a:xfrm>
          <a:prstGeom prst="rect">
            <a:avLst/>
          </a:prstGeom>
        </p:spPr>
      </p:pic>
      <p:sp>
        <p:nvSpPr>
          <p:cNvPr id="5" name="TextBox 4"/>
          <p:cNvSpPr txBox="1"/>
          <p:nvPr/>
        </p:nvSpPr>
        <p:spPr>
          <a:xfrm>
            <a:off x="565608" y="254524"/>
            <a:ext cx="11142483" cy="1015663"/>
          </a:xfrm>
          <a:prstGeom prst="rect">
            <a:avLst/>
          </a:prstGeom>
          <a:blipFill>
            <a:blip r:embed="rId3"/>
            <a:tile tx="0" ty="0" sx="100000" sy="100000" flip="none" algn="tl"/>
          </a:blipFill>
        </p:spPr>
        <p:txBody>
          <a:bodyPr wrap="square" rtlCol="0">
            <a:spAutoFit/>
          </a:bodyPr>
          <a:lstStyle/>
          <a:p>
            <a:pPr algn="ctr"/>
            <a:r>
              <a:rPr lang="en-GB" sz="36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65608" y="1085521"/>
            <a:ext cx="11142483" cy="2062103"/>
          </a:xfrm>
          <a:prstGeom prst="rect">
            <a:avLst/>
          </a:prstGeom>
          <a:blipFill>
            <a:blip r:embed="rId3"/>
            <a:tile tx="0" ty="0" sx="100000" sy="100000" flip="none" algn="tl"/>
          </a:blipFill>
        </p:spPr>
        <p:txBody>
          <a:bodyPr wrap="square" rtlCol="0">
            <a:spAutoFit/>
          </a:bodyPr>
          <a:lstStyle/>
          <a:p>
            <a:pPr indent="358775"/>
            <a:r>
              <a:rPr lang="en-GB" sz="3200" b="1" i="1" dirty="0">
                <a:solidFill>
                  <a:schemeClr val="accent6">
                    <a:lumMod val="50000"/>
                  </a:schemeClr>
                </a:solidFill>
              </a:rPr>
              <a:t>“Lord, if I have </a:t>
            </a:r>
            <a:r>
              <a:rPr lang="en-GB" sz="3200" b="1" i="1" dirty="0" smtClean="0">
                <a:solidFill>
                  <a:schemeClr val="accent6">
                    <a:lumMod val="50000"/>
                  </a:schemeClr>
                </a:solidFill>
              </a:rPr>
              <a:t>wounded </a:t>
            </a:r>
            <a:r>
              <a:rPr lang="en-GB" sz="3200" b="1" i="1" dirty="0">
                <a:solidFill>
                  <a:schemeClr val="accent6">
                    <a:lumMod val="50000"/>
                  </a:schemeClr>
                </a:solidFill>
              </a:rPr>
              <a:t>any soul today, </a:t>
            </a:r>
            <a:endParaRPr lang="en-GB" sz="3200" b="1" dirty="0">
              <a:solidFill>
                <a:schemeClr val="accent6">
                  <a:lumMod val="50000"/>
                </a:schemeClr>
              </a:solidFill>
            </a:endParaRPr>
          </a:p>
          <a:p>
            <a:pPr indent="358775"/>
            <a:r>
              <a:rPr lang="en-GB" sz="3200" b="1" i="1" dirty="0">
                <a:solidFill>
                  <a:schemeClr val="accent6">
                    <a:lumMod val="50000"/>
                  </a:schemeClr>
                </a:solidFill>
              </a:rPr>
              <a:t>If I have caused </a:t>
            </a:r>
            <a:r>
              <a:rPr lang="en-GB" sz="3200" b="1" i="1" dirty="0" smtClean="0">
                <a:solidFill>
                  <a:schemeClr val="accent6">
                    <a:lumMod val="50000"/>
                  </a:schemeClr>
                </a:solidFill>
              </a:rPr>
              <a:t>one </a:t>
            </a:r>
            <a:r>
              <a:rPr lang="en-GB" sz="3200" b="1" i="1" dirty="0">
                <a:solidFill>
                  <a:schemeClr val="accent6">
                    <a:lumMod val="50000"/>
                  </a:schemeClr>
                </a:solidFill>
              </a:rPr>
              <a:t>foot to go astray,</a:t>
            </a:r>
            <a:endParaRPr lang="en-GB" sz="3200" b="1" dirty="0">
              <a:solidFill>
                <a:schemeClr val="accent6">
                  <a:lumMod val="50000"/>
                </a:schemeClr>
              </a:solidFill>
            </a:endParaRPr>
          </a:p>
          <a:p>
            <a:pPr indent="358775"/>
            <a:r>
              <a:rPr lang="en-GB" sz="3200" b="1" i="1" dirty="0">
                <a:solidFill>
                  <a:schemeClr val="accent6">
                    <a:lumMod val="50000"/>
                  </a:schemeClr>
                </a:solidFill>
              </a:rPr>
              <a:t>If I have walked in my own wilful way, </a:t>
            </a:r>
            <a:endParaRPr lang="en-GB" sz="3200" b="1" dirty="0">
              <a:solidFill>
                <a:schemeClr val="accent6">
                  <a:lumMod val="50000"/>
                </a:schemeClr>
              </a:solidFill>
            </a:endParaRPr>
          </a:p>
          <a:p>
            <a:pPr indent="358775"/>
            <a:r>
              <a:rPr lang="en-GB" sz="3200" b="1" i="1" dirty="0" smtClean="0">
                <a:solidFill>
                  <a:schemeClr val="accent6">
                    <a:lumMod val="50000"/>
                  </a:schemeClr>
                </a:solidFill>
              </a:rPr>
              <a:t>Good </a:t>
            </a:r>
            <a:r>
              <a:rPr lang="en-GB" sz="3200" b="1" i="1" dirty="0">
                <a:solidFill>
                  <a:schemeClr val="accent6">
                    <a:lumMod val="50000"/>
                  </a:schemeClr>
                </a:solidFill>
              </a:rPr>
              <a:t>Lord, forgive</a:t>
            </a:r>
            <a:r>
              <a:rPr lang="en-GB" sz="3200" b="1" i="1" dirty="0" smtClean="0">
                <a:solidFill>
                  <a:schemeClr val="accent6">
                    <a:lumMod val="50000"/>
                  </a:schemeClr>
                </a:solidFill>
              </a:rPr>
              <a:t>.” </a:t>
            </a:r>
            <a:r>
              <a:rPr lang="en-GB" sz="3200" b="1" dirty="0" smtClean="0">
                <a:solidFill>
                  <a:schemeClr val="accent6">
                    <a:lumMod val="50000"/>
                  </a:schemeClr>
                </a:solidFill>
              </a:rPr>
              <a:t>(</a:t>
            </a:r>
            <a:r>
              <a:rPr lang="en-GB" sz="2400" b="1" dirty="0" smtClean="0">
                <a:solidFill>
                  <a:schemeClr val="accent6">
                    <a:lumMod val="50000"/>
                  </a:schemeClr>
                </a:solidFill>
              </a:rPr>
              <a:t>C. Maud Battersby</a:t>
            </a:r>
            <a:r>
              <a:rPr lang="en-GB" sz="3200" b="1" dirty="0" smtClean="0">
                <a:solidFill>
                  <a:schemeClr val="accent6">
                    <a:lumMod val="50000"/>
                  </a:schemeClr>
                </a:solidFill>
              </a:rPr>
              <a:t>)</a:t>
            </a:r>
            <a:endParaRPr lang="en-GB" dirty="0"/>
          </a:p>
        </p:txBody>
      </p:sp>
    </p:spTree>
    <p:extLst>
      <p:ext uri="{BB962C8B-B14F-4D97-AF65-F5344CB8AC3E}">
        <p14:creationId xmlns:p14="http://schemas.microsoft.com/office/powerpoint/2010/main" val="383798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1754326"/>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40000"/>
                      <a:lumOff val="6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40000"/>
                      <a:lumOff val="6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chemeClr val="accent1">
                    <a:lumMod val="75000"/>
                  </a:schemeClr>
                </a:solidFill>
                <a:effectLst>
                  <a:glow rad="63500">
                    <a:schemeClr val="accent1">
                      <a:lumMod val="40000"/>
                      <a:lumOff val="6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Compassion and redemption v.9-11</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882160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185214"/>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1428750" lvl="2" indent="-514350">
              <a:buSzPct val="80000"/>
              <a:buFont typeface="Wingdings" panose="05000000000000000000" pitchFamily="2" charset="2"/>
              <a:buChar char="Ø"/>
            </a:pPr>
            <a:r>
              <a:rPr lang="en-GB" sz="2800" b="1" dirty="0" smtClean="0">
                <a:ln w="12700">
                  <a:solidFill>
                    <a:schemeClr val="tx1"/>
                  </a:solidFill>
                </a:ln>
                <a:solidFill>
                  <a:srgbClr val="0070C0"/>
                </a:solidFill>
                <a:effectLst>
                  <a:glow rad="63500">
                    <a:schemeClr val="accent1">
                      <a:lumMod val="20000"/>
                      <a:lumOff val="80000"/>
                    </a:schemeClr>
                  </a:glow>
                </a:effectLst>
              </a:rPr>
              <a:t>God’s love</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984786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3046988"/>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1428750" lvl="2" indent="-514350">
              <a:buFont typeface="Wingdings" panose="05000000000000000000" pitchFamily="2" charset="2"/>
              <a:buChar char="Ø"/>
            </a:pPr>
            <a:r>
              <a:rPr lang="en-GB" sz="2800" b="1" dirty="0" smtClean="0">
                <a:ln w="12700">
                  <a:solidFill>
                    <a:schemeClr val="tx1"/>
                  </a:solidFill>
                </a:ln>
                <a:solidFill>
                  <a:srgbClr val="0070C0"/>
                </a:solidFill>
                <a:effectLst>
                  <a:glow rad="63500">
                    <a:schemeClr val="accent1">
                      <a:lumMod val="20000"/>
                      <a:lumOff val="80000"/>
                    </a:schemeClr>
                  </a:glow>
                </a:effectLst>
              </a:rPr>
              <a:t>God’s love</a:t>
            </a:r>
          </a:p>
          <a:p>
            <a:pPr lvl="2"/>
            <a:r>
              <a:rPr lang="en-GB" sz="2800" b="1" i="1" dirty="0">
                <a:solidFill>
                  <a:srgbClr val="7030A0"/>
                </a:solidFill>
                <a:effectLst>
                  <a:glow rad="63500">
                    <a:schemeClr val="bg1"/>
                  </a:glow>
                </a:effectLst>
              </a:rPr>
              <a:t>“Love without power is helpless; power without love is dangerous.” </a:t>
            </a:r>
            <a:r>
              <a:rPr lang="en-GB" sz="2800" b="1" dirty="0">
                <a:solidFill>
                  <a:schemeClr val="accent6">
                    <a:lumMod val="50000"/>
                  </a:schemeClr>
                </a:solidFill>
                <a:effectLst>
                  <a:glow rad="63500">
                    <a:schemeClr val="bg1"/>
                  </a:glow>
                </a:effectLst>
              </a:rPr>
              <a:t>(Raymond Brown)</a:t>
            </a:r>
            <a:r>
              <a:rPr lang="en-GB" sz="2800" b="1" i="1" dirty="0">
                <a:solidFill>
                  <a:schemeClr val="accent6">
                    <a:lumMod val="50000"/>
                  </a:schemeClr>
                </a:solidFill>
                <a:effectLst>
                  <a:glow rad="63500">
                    <a:schemeClr val="bg1"/>
                  </a:glow>
                </a:effectLst>
              </a:rPr>
              <a:t> </a:t>
            </a:r>
            <a:endParaRPr lang="en-GB" sz="2800" b="1" dirty="0" smtClean="0">
              <a:ln w="12700">
                <a:solidFill>
                  <a:schemeClr val="tx1"/>
                </a:solidFill>
              </a:ln>
              <a:solidFill>
                <a:srgbClr val="0070C0"/>
              </a:solidFill>
              <a:effectLst>
                <a:glow rad="63500">
                  <a:srgbClr val="FFFF00"/>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720129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3046988"/>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chemeClr val="accent1">
                    <a:lumMod val="75000"/>
                  </a:schemeClr>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Compassion and redemption v.9-11</a:t>
            </a:r>
          </a:p>
          <a:p>
            <a:pPr marL="1428750" lvl="2" indent="-514350">
              <a:buFont typeface="Wingdings" panose="05000000000000000000" pitchFamily="2" charset="2"/>
              <a:buChar char="Ø"/>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God’s love</a:t>
            </a:r>
          </a:p>
          <a:p>
            <a:pPr marL="1428750" lvl="2" indent="-514350">
              <a:buFont typeface="Wingdings" panose="05000000000000000000" pitchFamily="2" charset="2"/>
              <a:buChar char="Ø"/>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God’s name – </a:t>
            </a:r>
            <a:r>
              <a:rPr lang="en-GB" sz="2800" b="1" i="1" dirty="0" smtClean="0">
                <a:ln w="12700">
                  <a:solidFill>
                    <a:schemeClr val="tx1"/>
                  </a:solidFill>
                </a:ln>
                <a:solidFill>
                  <a:srgbClr val="FF0000"/>
                </a:solidFill>
                <a:effectLst>
                  <a:glow rad="63500">
                    <a:srgbClr val="FFFF00"/>
                  </a:glow>
                </a:effectLst>
              </a:rPr>
              <a:t>“</a:t>
            </a:r>
            <a:r>
              <a:rPr lang="en-GB" sz="2800" b="1" i="1" dirty="0" smtClean="0">
                <a:ln>
                  <a:solidFill>
                    <a:schemeClr val="tx1"/>
                  </a:solidFill>
                </a:ln>
                <a:solidFill>
                  <a:srgbClr val="FF0000"/>
                </a:solidFill>
                <a:effectLst>
                  <a:glow rad="63500">
                    <a:srgbClr val="FFFF00"/>
                  </a:glow>
                </a:effectLst>
              </a:rPr>
              <a:t>You </a:t>
            </a:r>
            <a:r>
              <a:rPr lang="en-GB" sz="2800" b="1" i="1" dirty="0">
                <a:ln>
                  <a:solidFill>
                    <a:schemeClr val="tx1"/>
                  </a:solidFill>
                </a:ln>
                <a:solidFill>
                  <a:srgbClr val="FF0000"/>
                </a:solidFill>
                <a:effectLst>
                  <a:glow rad="63500">
                    <a:srgbClr val="FFFF00"/>
                  </a:glow>
                </a:effectLst>
              </a:rPr>
              <a:t>made a name for yourself, which remains to this day.”  </a:t>
            </a:r>
            <a:r>
              <a:rPr lang="en-GB" sz="2800" b="1" dirty="0" smtClean="0">
                <a:ln>
                  <a:solidFill>
                    <a:schemeClr val="tx1"/>
                  </a:solidFill>
                </a:ln>
                <a:solidFill>
                  <a:srgbClr val="FF0000"/>
                </a:solidFill>
                <a:effectLst>
                  <a:glow rad="63500">
                    <a:srgbClr val="FFFF00"/>
                  </a:glow>
                </a:effectLst>
              </a:rPr>
              <a:t>(v.10) </a:t>
            </a:r>
            <a:endParaRPr lang="en-GB" sz="2800" b="1" dirty="0" smtClean="0">
              <a:ln w="12700">
                <a:solidFill>
                  <a:schemeClr val="tx1"/>
                </a:solidFill>
              </a:ln>
              <a:solidFill>
                <a:srgbClr val="0070C0"/>
              </a:solidFill>
              <a:effectLst>
                <a:glow rad="63500">
                  <a:srgbClr val="FFFF00"/>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702186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4339650"/>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1428750" lvl="2" indent="-514350">
              <a:buFont typeface="Wingdings" panose="05000000000000000000" pitchFamily="2" charset="2"/>
              <a:buChar char="Ø"/>
            </a:pPr>
            <a:r>
              <a:rPr lang="en-GB" sz="2800" b="1" dirty="0" smtClean="0">
                <a:ln w="12700">
                  <a:solidFill>
                    <a:schemeClr val="tx1"/>
                  </a:solidFill>
                </a:ln>
                <a:solidFill>
                  <a:srgbClr val="0070C0"/>
                </a:solidFill>
                <a:effectLst>
                  <a:glow rad="63500">
                    <a:schemeClr val="accent1">
                      <a:lumMod val="20000"/>
                      <a:lumOff val="80000"/>
                    </a:schemeClr>
                  </a:glow>
                </a:effectLst>
              </a:rPr>
              <a:t>God’s love</a:t>
            </a:r>
          </a:p>
          <a:p>
            <a:pPr marL="1428750" lvl="2" indent="-514350">
              <a:buFont typeface="Wingdings" panose="05000000000000000000" pitchFamily="2" charset="2"/>
              <a:buChar char="Ø"/>
            </a:pPr>
            <a:r>
              <a:rPr lang="en-GB" sz="2800" b="1" dirty="0" smtClean="0">
                <a:ln w="12700">
                  <a:solidFill>
                    <a:schemeClr val="tx1"/>
                  </a:solidFill>
                </a:ln>
                <a:solidFill>
                  <a:srgbClr val="0070C0"/>
                </a:solidFill>
                <a:effectLst>
                  <a:glow rad="63500">
                    <a:schemeClr val="accent1">
                      <a:lumMod val="20000"/>
                      <a:lumOff val="80000"/>
                    </a:schemeClr>
                  </a:glow>
                </a:effectLst>
              </a:rPr>
              <a:t>God’s name –</a:t>
            </a:r>
            <a:r>
              <a:rPr lang="en-GB" sz="2800" b="1" dirty="0" smtClean="0">
                <a:ln w="12700">
                  <a:solidFill>
                    <a:schemeClr val="tx1"/>
                  </a:solidFill>
                </a:ln>
                <a:solidFill>
                  <a:srgbClr val="0070C0"/>
                </a:solidFill>
                <a:effectLst>
                  <a:glow rad="63500">
                    <a:srgbClr val="FFFF00"/>
                  </a:glow>
                </a:effectLst>
              </a:rPr>
              <a:t> </a:t>
            </a:r>
            <a:r>
              <a:rPr lang="en-GB" sz="2800" b="1" i="1" dirty="0" smtClean="0">
                <a:ln w="12700">
                  <a:solidFill>
                    <a:schemeClr val="tx1"/>
                  </a:solidFill>
                </a:ln>
                <a:solidFill>
                  <a:srgbClr val="FF0000"/>
                </a:solidFill>
                <a:effectLst>
                  <a:glow rad="63500">
                    <a:srgbClr val="FFFF00"/>
                  </a:glow>
                </a:effectLst>
              </a:rPr>
              <a:t>“</a:t>
            </a:r>
            <a:r>
              <a:rPr lang="en-GB" sz="2800" b="1" i="1" dirty="0" smtClean="0">
                <a:ln>
                  <a:solidFill>
                    <a:schemeClr val="tx1"/>
                  </a:solidFill>
                </a:ln>
                <a:solidFill>
                  <a:srgbClr val="FF0000"/>
                </a:solidFill>
                <a:effectLst>
                  <a:glow rad="63500">
                    <a:srgbClr val="FFFF00"/>
                  </a:glow>
                </a:effectLst>
              </a:rPr>
              <a:t>You </a:t>
            </a:r>
            <a:r>
              <a:rPr lang="en-GB" sz="2800" b="1" i="1" dirty="0">
                <a:ln>
                  <a:solidFill>
                    <a:schemeClr val="tx1"/>
                  </a:solidFill>
                </a:ln>
                <a:solidFill>
                  <a:srgbClr val="FF0000"/>
                </a:solidFill>
                <a:effectLst>
                  <a:glow rad="63500">
                    <a:srgbClr val="FFFF00"/>
                  </a:glow>
                </a:effectLst>
              </a:rPr>
              <a:t>made a name for yourself, which remains to this day.”  </a:t>
            </a:r>
            <a:r>
              <a:rPr lang="en-GB" sz="2800" b="1" dirty="0" smtClean="0">
                <a:ln>
                  <a:solidFill>
                    <a:schemeClr val="tx1"/>
                  </a:solidFill>
                </a:ln>
                <a:solidFill>
                  <a:srgbClr val="FF0000"/>
                </a:solidFill>
                <a:effectLst>
                  <a:glow rad="63500">
                    <a:srgbClr val="FFFF00"/>
                  </a:glow>
                </a:effectLst>
              </a:rPr>
              <a:t>(v.10)</a:t>
            </a:r>
          </a:p>
          <a:p>
            <a:pPr marL="1433513"/>
            <a:r>
              <a:rPr lang="en-GB" sz="2800" b="1" i="1" dirty="0">
                <a:ln>
                  <a:solidFill>
                    <a:schemeClr val="tx1"/>
                  </a:solidFill>
                </a:ln>
                <a:solidFill>
                  <a:srgbClr val="FF0000"/>
                </a:solidFill>
                <a:effectLst>
                  <a:glow rad="63500">
                    <a:srgbClr val="FFFF00"/>
                  </a:glow>
                </a:effectLst>
              </a:rPr>
              <a:t>‘Now, Lord our God, who brought your people out of Egypt with a mighty hand and who made for yourself a name that endures to this day, we have sinned, we have done wrong’ </a:t>
            </a:r>
            <a:r>
              <a:rPr lang="en-GB" sz="2800" b="1" dirty="0">
                <a:ln>
                  <a:solidFill>
                    <a:schemeClr val="tx1"/>
                  </a:solidFill>
                </a:ln>
                <a:solidFill>
                  <a:srgbClr val="FF0000"/>
                </a:solidFill>
                <a:effectLst>
                  <a:glow rad="63500">
                    <a:srgbClr val="FFFF00"/>
                  </a:glow>
                </a:effectLst>
              </a:rPr>
              <a:t>(Daniel 9:15</a:t>
            </a:r>
            <a:r>
              <a:rPr lang="en-GB" sz="2800" b="1" dirty="0" smtClean="0">
                <a:ln>
                  <a:solidFill>
                    <a:schemeClr val="tx1"/>
                  </a:solidFill>
                </a:ln>
                <a:solidFill>
                  <a:srgbClr val="FF0000"/>
                </a:solidFill>
                <a:effectLst>
                  <a:glow rad="63500">
                    <a:srgbClr val="FFFF00"/>
                  </a:glow>
                </a:effectLst>
              </a:rPr>
              <a:t>). </a:t>
            </a:r>
            <a:endParaRPr lang="en-GB" sz="2800" b="1" dirty="0" smtClean="0">
              <a:ln w="12700">
                <a:solidFill>
                  <a:schemeClr val="tx1"/>
                </a:solidFill>
              </a:ln>
              <a:solidFill>
                <a:srgbClr val="0070C0"/>
              </a:solidFill>
              <a:effectLst>
                <a:glow rad="63500">
                  <a:srgbClr val="FFFF00"/>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89850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185214"/>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1428750" lvl="2" indent="-514350">
              <a:buFont typeface="Wingdings" panose="05000000000000000000" pitchFamily="2" charset="2"/>
              <a:buChar char="Ø"/>
            </a:pPr>
            <a:r>
              <a:rPr lang="en-GB" sz="2800" b="1" dirty="0" smtClean="0">
                <a:ln w="12700">
                  <a:solidFill>
                    <a:schemeClr val="tx1"/>
                  </a:solidFill>
                </a:ln>
                <a:solidFill>
                  <a:schemeClr val="accent6">
                    <a:lumMod val="50000"/>
                  </a:schemeClr>
                </a:solidFill>
                <a:effectLst>
                  <a:glow rad="63500">
                    <a:schemeClr val="accent1">
                      <a:lumMod val="20000"/>
                      <a:lumOff val="80000"/>
                    </a:schemeClr>
                  </a:glow>
                </a:effectLst>
              </a:rPr>
              <a:t>Remember our past – Judeo-Christian heritage</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280784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616101"/>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chemeClr val="accent1">
                    <a:lumMod val="75000"/>
                  </a:schemeClr>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chemeClr val="accent1">
                    <a:lumMod val="75000"/>
                  </a:schemeClr>
                </a:solidFill>
                <a:effectLst>
                  <a:glow rad="63500">
                    <a:schemeClr val="accent1">
                      <a:lumMod val="20000"/>
                      <a:lumOff val="80000"/>
                    </a:schemeClr>
                  </a:glow>
                </a:effectLst>
              </a:rPr>
              <a:t>Compassion and redemption v.9-11</a:t>
            </a:r>
          </a:p>
          <a:p>
            <a:pPr marL="1428750" lvl="2" indent="-514350">
              <a:buFont typeface="Wingdings" panose="05000000000000000000" pitchFamily="2" charset="2"/>
              <a:buChar char="Ø"/>
            </a:pPr>
            <a:r>
              <a:rPr lang="en-GB" sz="2800" b="1" dirty="0" smtClean="0">
                <a:ln w="12700">
                  <a:solidFill>
                    <a:schemeClr val="tx1"/>
                  </a:solidFill>
                </a:ln>
                <a:solidFill>
                  <a:schemeClr val="accent6">
                    <a:lumMod val="50000"/>
                  </a:schemeClr>
                </a:solidFill>
                <a:effectLst>
                  <a:glow rad="63500">
                    <a:schemeClr val="accent1">
                      <a:lumMod val="20000"/>
                      <a:lumOff val="80000"/>
                    </a:schemeClr>
                  </a:glow>
                </a:effectLst>
              </a:rPr>
              <a:t>Remember our past – Judeo-Christian heritage</a:t>
            </a:r>
          </a:p>
          <a:p>
            <a:pPr marL="1885950" lvl="3" indent="-514350">
              <a:buFont typeface="Wingdings" panose="05000000000000000000" pitchFamily="2" charset="2"/>
              <a:buChar char="v"/>
            </a:pPr>
            <a:r>
              <a:rPr lang="en-GB" sz="2800" b="1" dirty="0" smtClean="0">
                <a:ln w="12700">
                  <a:solidFill>
                    <a:schemeClr val="tx1"/>
                  </a:solidFill>
                </a:ln>
                <a:solidFill>
                  <a:schemeClr val="accent2"/>
                </a:solidFill>
                <a:effectLst>
                  <a:glow rad="63500">
                    <a:schemeClr val="accent4">
                      <a:lumMod val="20000"/>
                      <a:lumOff val="80000"/>
                    </a:schemeClr>
                  </a:glow>
                </a:effectLst>
              </a:rPr>
              <a:t>John Wycliffe d. 1384</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62559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923877"/>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1428750" lvl="2" indent="-514350">
              <a:buFont typeface="Wingdings" panose="05000000000000000000" pitchFamily="2" charset="2"/>
              <a:buChar char="Ø"/>
            </a:pPr>
            <a:r>
              <a:rPr lang="en-GB" sz="2800" b="1" dirty="0" smtClean="0">
                <a:ln w="12700">
                  <a:solidFill>
                    <a:schemeClr val="tx1"/>
                  </a:solidFill>
                </a:ln>
                <a:solidFill>
                  <a:schemeClr val="accent6">
                    <a:lumMod val="50000"/>
                  </a:schemeClr>
                </a:solidFill>
                <a:effectLst>
                  <a:glow rad="63500">
                    <a:schemeClr val="accent1">
                      <a:lumMod val="20000"/>
                      <a:lumOff val="80000"/>
                    </a:schemeClr>
                  </a:glow>
                </a:effectLst>
              </a:rPr>
              <a:t>Remember our past – Judeo-Christian heritage</a:t>
            </a:r>
          </a:p>
          <a:p>
            <a:pPr marL="1885950" lvl="3" indent="-514350">
              <a:buFont typeface="Wingdings" panose="05000000000000000000" pitchFamily="2" charset="2"/>
              <a:buChar char="v"/>
            </a:pPr>
            <a:r>
              <a:rPr lang="en-GB" sz="2000" b="1" dirty="0" smtClean="0">
                <a:ln w="12700">
                  <a:solidFill>
                    <a:schemeClr val="tx1"/>
                  </a:solidFill>
                </a:ln>
                <a:solidFill>
                  <a:schemeClr val="accent2"/>
                </a:solidFill>
                <a:effectLst>
                  <a:glow rad="63500">
                    <a:schemeClr val="accent1">
                      <a:lumMod val="20000"/>
                      <a:lumOff val="80000"/>
                    </a:schemeClr>
                  </a:glow>
                </a:effectLst>
              </a:rPr>
              <a:t>John Wycliffe d.1384</a:t>
            </a:r>
          </a:p>
          <a:p>
            <a:pPr marL="1885950" lvl="3" indent="-514350">
              <a:buFont typeface="Wingdings" panose="05000000000000000000" pitchFamily="2" charset="2"/>
              <a:buChar char="v"/>
            </a:pPr>
            <a:r>
              <a:rPr lang="en-GB" sz="2800" b="1" dirty="0" smtClean="0">
                <a:ln w="12700">
                  <a:solidFill>
                    <a:schemeClr val="tx1"/>
                  </a:solidFill>
                </a:ln>
                <a:solidFill>
                  <a:schemeClr val="accent2"/>
                </a:solidFill>
                <a:effectLst>
                  <a:glow rad="63500">
                    <a:schemeClr val="accent1">
                      <a:lumMod val="20000"/>
                      <a:lumOff val="80000"/>
                    </a:schemeClr>
                  </a:glow>
                </a:effectLst>
              </a:rPr>
              <a:t>William Tyndale d.1536</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890940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3354765"/>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1428750" lvl="2" indent="-514350">
              <a:buFont typeface="Wingdings" panose="05000000000000000000" pitchFamily="2" charset="2"/>
              <a:buChar char="Ø"/>
            </a:pPr>
            <a:r>
              <a:rPr lang="en-GB" sz="2800" b="1" dirty="0" smtClean="0">
                <a:ln w="12700">
                  <a:solidFill>
                    <a:schemeClr val="tx1"/>
                  </a:solidFill>
                </a:ln>
                <a:solidFill>
                  <a:schemeClr val="accent6">
                    <a:lumMod val="50000"/>
                  </a:schemeClr>
                </a:solidFill>
                <a:effectLst>
                  <a:glow rad="63500">
                    <a:schemeClr val="accent1">
                      <a:lumMod val="20000"/>
                      <a:lumOff val="80000"/>
                    </a:schemeClr>
                  </a:glow>
                </a:effectLst>
              </a:rPr>
              <a:t>Remember our past – Judeo-Christian heritage</a:t>
            </a:r>
          </a:p>
          <a:p>
            <a:pPr marL="1885950" lvl="3" indent="-514350">
              <a:buFont typeface="Wingdings" panose="05000000000000000000" pitchFamily="2" charset="2"/>
              <a:buChar char="v"/>
            </a:pPr>
            <a:r>
              <a:rPr lang="en-GB" sz="2000" b="1" dirty="0" smtClean="0">
                <a:ln w="12700">
                  <a:solidFill>
                    <a:schemeClr val="tx1"/>
                  </a:solidFill>
                </a:ln>
                <a:solidFill>
                  <a:schemeClr val="accent2"/>
                </a:solidFill>
                <a:effectLst>
                  <a:glow rad="63500">
                    <a:schemeClr val="accent1">
                      <a:lumMod val="20000"/>
                      <a:lumOff val="80000"/>
                    </a:schemeClr>
                  </a:glow>
                </a:effectLst>
              </a:rPr>
              <a:t>John Wycliffe d.1384</a:t>
            </a:r>
          </a:p>
          <a:p>
            <a:pPr marL="1885950" lvl="3" indent="-514350">
              <a:buFont typeface="Wingdings" panose="05000000000000000000" pitchFamily="2" charset="2"/>
              <a:buChar char="v"/>
            </a:pPr>
            <a:r>
              <a:rPr lang="en-GB" sz="2400" b="1" dirty="0" smtClean="0">
                <a:ln w="12700">
                  <a:solidFill>
                    <a:schemeClr val="tx1"/>
                  </a:solidFill>
                </a:ln>
                <a:solidFill>
                  <a:schemeClr val="accent2"/>
                </a:solidFill>
                <a:effectLst>
                  <a:glow rad="63500">
                    <a:schemeClr val="accent1">
                      <a:lumMod val="20000"/>
                      <a:lumOff val="80000"/>
                    </a:schemeClr>
                  </a:glow>
                </a:effectLst>
              </a:rPr>
              <a:t>William Tyndale d.1536</a:t>
            </a:r>
          </a:p>
          <a:p>
            <a:pPr marL="1885950" lvl="3" indent="-514350">
              <a:buFont typeface="Wingdings" panose="05000000000000000000" pitchFamily="2" charset="2"/>
              <a:buChar char="v"/>
            </a:pPr>
            <a:r>
              <a:rPr lang="en-GB" sz="2800" b="1" dirty="0" smtClean="0">
                <a:ln w="12700">
                  <a:solidFill>
                    <a:schemeClr val="tx1"/>
                  </a:solidFill>
                </a:ln>
                <a:solidFill>
                  <a:schemeClr val="accent2"/>
                </a:solidFill>
                <a:effectLst>
                  <a:glow rad="63500">
                    <a:schemeClr val="accent1">
                      <a:lumMod val="20000"/>
                      <a:lumOff val="80000"/>
                    </a:schemeClr>
                  </a:glow>
                </a:effectLst>
              </a:rPr>
              <a:t>King James Bible (AV) </a:t>
            </a:r>
            <a:r>
              <a:rPr lang="en-GB" sz="2800" b="1" dirty="0" smtClean="0">
                <a:ln w="12700">
                  <a:solidFill>
                    <a:schemeClr val="tx1"/>
                  </a:solidFill>
                </a:ln>
                <a:solidFill>
                  <a:schemeClr val="accent2"/>
                </a:solidFill>
                <a:effectLst>
                  <a:glow rad="63500">
                    <a:schemeClr val="accent1">
                      <a:lumMod val="20000"/>
                      <a:lumOff val="80000"/>
                    </a:schemeClr>
                  </a:glow>
                </a:effectLst>
              </a:rPr>
              <a:t>1604-1611</a:t>
            </a:r>
            <a:endParaRPr lang="en-GB" sz="2800" b="1" dirty="0" smtClean="0">
              <a:ln w="12700">
                <a:solidFill>
                  <a:schemeClr val="tx1"/>
                </a:solidFill>
              </a:ln>
              <a:solidFill>
                <a:schemeClr val="accent2"/>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182314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3724096"/>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1428750" lvl="2" indent="-514350">
              <a:buFont typeface="Wingdings" panose="05000000000000000000" pitchFamily="2" charset="2"/>
              <a:buChar char="Ø"/>
            </a:pPr>
            <a:r>
              <a:rPr lang="en-GB" sz="2800" b="1" dirty="0" smtClean="0">
                <a:ln w="12700">
                  <a:solidFill>
                    <a:schemeClr val="tx1"/>
                  </a:solidFill>
                </a:ln>
                <a:solidFill>
                  <a:schemeClr val="accent6">
                    <a:lumMod val="50000"/>
                  </a:schemeClr>
                </a:solidFill>
                <a:effectLst>
                  <a:glow rad="63500">
                    <a:schemeClr val="accent1">
                      <a:lumMod val="20000"/>
                      <a:lumOff val="80000"/>
                    </a:schemeClr>
                  </a:glow>
                </a:effectLst>
              </a:rPr>
              <a:t>Remember our past – Judeo-Christian heritage</a:t>
            </a:r>
          </a:p>
          <a:p>
            <a:pPr marL="1885950" lvl="3" indent="-514350">
              <a:buFont typeface="Wingdings" panose="05000000000000000000" pitchFamily="2" charset="2"/>
              <a:buChar char="v"/>
            </a:pPr>
            <a:r>
              <a:rPr lang="en-GB" sz="2000" b="1" dirty="0" smtClean="0">
                <a:ln w="12700">
                  <a:solidFill>
                    <a:schemeClr val="tx1"/>
                  </a:solidFill>
                </a:ln>
                <a:solidFill>
                  <a:schemeClr val="accent2"/>
                </a:solidFill>
                <a:effectLst>
                  <a:glow rad="63500">
                    <a:schemeClr val="accent1">
                      <a:lumMod val="20000"/>
                      <a:lumOff val="80000"/>
                    </a:schemeClr>
                  </a:glow>
                </a:effectLst>
              </a:rPr>
              <a:t>John Wycliffe d.1384</a:t>
            </a:r>
          </a:p>
          <a:p>
            <a:pPr marL="1885950" lvl="3" indent="-514350">
              <a:buFont typeface="Wingdings" panose="05000000000000000000" pitchFamily="2" charset="2"/>
              <a:buChar char="v"/>
            </a:pPr>
            <a:r>
              <a:rPr lang="en-GB" sz="2400" b="1" dirty="0" smtClean="0">
                <a:ln w="12700">
                  <a:solidFill>
                    <a:schemeClr val="tx1"/>
                  </a:solidFill>
                </a:ln>
                <a:solidFill>
                  <a:schemeClr val="accent2"/>
                </a:solidFill>
                <a:effectLst>
                  <a:glow rad="63500">
                    <a:schemeClr val="accent1">
                      <a:lumMod val="20000"/>
                      <a:lumOff val="80000"/>
                    </a:schemeClr>
                  </a:glow>
                </a:effectLst>
              </a:rPr>
              <a:t>William Tyndale d.1536</a:t>
            </a:r>
          </a:p>
          <a:p>
            <a:pPr marL="1885950" lvl="3" indent="-514350">
              <a:buFont typeface="Wingdings" panose="05000000000000000000" pitchFamily="2" charset="2"/>
              <a:buChar char="v"/>
            </a:pPr>
            <a:r>
              <a:rPr lang="en-GB" sz="2400" b="1" dirty="0" smtClean="0">
                <a:ln w="12700">
                  <a:solidFill>
                    <a:schemeClr val="tx1"/>
                  </a:solidFill>
                </a:ln>
                <a:solidFill>
                  <a:schemeClr val="accent2"/>
                </a:solidFill>
                <a:effectLst>
                  <a:glow rad="63500">
                    <a:schemeClr val="accent1">
                      <a:lumMod val="20000"/>
                      <a:lumOff val="80000"/>
                    </a:schemeClr>
                  </a:glow>
                </a:effectLst>
              </a:rPr>
              <a:t>King James Bible (AV) </a:t>
            </a:r>
            <a:r>
              <a:rPr lang="en-GB" sz="2400" b="1" dirty="0" smtClean="0">
                <a:ln w="12700">
                  <a:solidFill>
                    <a:schemeClr val="tx1"/>
                  </a:solidFill>
                </a:ln>
                <a:solidFill>
                  <a:schemeClr val="accent2"/>
                </a:solidFill>
                <a:effectLst>
                  <a:glow rad="63500">
                    <a:schemeClr val="accent1">
                      <a:lumMod val="20000"/>
                      <a:lumOff val="80000"/>
                    </a:schemeClr>
                  </a:glow>
                </a:effectLst>
              </a:rPr>
              <a:t>1604-1611</a:t>
            </a:r>
            <a:endParaRPr lang="en-GB" sz="2400" b="1" dirty="0" smtClean="0">
              <a:ln w="12700">
                <a:solidFill>
                  <a:schemeClr val="tx1"/>
                </a:solidFill>
              </a:ln>
              <a:solidFill>
                <a:schemeClr val="accent2"/>
              </a:solidFill>
              <a:effectLst>
                <a:glow rad="63500">
                  <a:schemeClr val="accent1">
                    <a:lumMod val="20000"/>
                    <a:lumOff val="80000"/>
                  </a:schemeClr>
                </a:glow>
              </a:effectLst>
            </a:endParaRPr>
          </a:p>
          <a:p>
            <a:pPr marL="1885950" lvl="3" indent="-514350">
              <a:buFont typeface="Wingdings" panose="05000000000000000000" pitchFamily="2" charset="2"/>
              <a:buChar char="v"/>
            </a:pPr>
            <a:r>
              <a:rPr lang="en-GB" sz="2800" b="1" dirty="0" smtClean="0">
                <a:ln w="12700">
                  <a:solidFill>
                    <a:schemeClr val="tx1"/>
                  </a:solidFill>
                </a:ln>
                <a:solidFill>
                  <a:schemeClr val="accent2"/>
                </a:solidFill>
                <a:effectLst>
                  <a:glow rad="63500">
                    <a:schemeClr val="accent1">
                      <a:lumMod val="20000"/>
                      <a:lumOff val="80000"/>
                    </a:schemeClr>
                  </a:glow>
                </a:effectLst>
              </a:rPr>
              <a:t>George Whitfield d.1770 + Wesley brothers</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70003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492369" y="254524"/>
            <a:ext cx="11215723" cy="1015663"/>
          </a:xfrm>
          <a:prstGeom prst="rect">
            <a:avLst/>
          </a:prstGeom>
          <a:blipFill>
            <a:blip r:embed="rId3"/>
            <a:tile tx="0" ty="0" sx="100000" sy="100000" flip="none" algn="tl"/>
          </a:blipFill>
        </p:spPr>
        <p:txBody>
          <a:bodyPr wrap="square" rtlCol="0">
            <a:spAutoFit/>
          </a:bodyPr>
          <a:lstStyle/>
          <a:p>
            <a:pPr algn="ctr"/>
            <a:r>
              <a:rPr lang="en-GB" sz="36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492369" y="1061931"/>
            <a:ext cx="7457831" cy="2062103"/>
          </a:xfrm>
          <a:prstGeom prst="rect">
            <a:avLst/>
          </a:prstGeom>
          <a:blipFill>
            <a:blip r:embed="rId3"/>
            <a:tile tx="0" ty="0" sx="100000" sy="100000" flip="none" algn="tl"/>
          </a:blipFill>
        </p:spPr>
        <p:txBody>
          <a:bodyPr wrap="square" rtlCol="0">
            <a:spAutoFit/>
          </a:bodyPr>
          <a:lstStyle/>
          <a:p>
            <a:pPr indent="358775"/>
            <a:r>
              <a:rPr lang="en-GB" sz="3200" b="1" i="1" dirty="0">
                <a:solidFill>
                  <a:schemeClr val="accent6">
                    <a:lumMod val="50000"/>
                  </a:schemeClr>
                </a:solidFill>
              </a:rPr>
              <a:t>“Lord, if I have </a:t>
            </a:r>
            <a:r>
              <a:rPr lang="en-GB" sz="3200" b="1" i="1" dirty="0" smtClean="0">
                <a:solidFill>
                  <a:schemeClr val="accent6">
                    <a:lumMod val="50000"/>
                  </a:schemeClr>
                </a:solidFill>
              </a:rPr>
              <a:t>wounded </a:t>
            </a:r>
            <a:r>
              <a:rPr lang="en-GB" sz="3200" b="1" i="1" dirty="0">
                <a:solidFill>
                  <a:schemeClr val="accent6">
                    <a:lumMod val="50000"/>
                  </a:schemeClr>
                </a:solidFill>
              </a:rPr>
              <a:t>any soul today, </a:t>
            </a:r>
            <a:endParaRPr lang="en-GB" sz="3200" b="1" dirty="0">
              <a:solidFill>
                <a:schemeClr val="accent6">
                  <a:lumMod val="50000"/>
                </a:schemeClr>
              </a:solidFill>
            </a:endParaRPr>
          </a:p>
          <a:p>
            <a:pPr indent="358775"/>
            <a:r>
              <a:rPr lang="en-GB" sz="3200" b="1" i="1" dirty="0">
                <a:solidFill>
                  <a:schemeClr val="accent6">
                    <a:lumMod val="50000"/>
                  </a:schemeClr>
                </a:solidFill>
              </a:rPr>
              <a:t>If I have caused </a:t>
            </a:r>
            <a:r>
              <a:rPr lang="en-GB" sz="3200" b="1" i="1" dirty="0" smtClean="0">
                <a:solidFill>
                  <a:schemeClr val="accent6">
                    <a:lumMod val="50000"/>
                  </a:schemeClr>
                </a:solidFill>
              </a:rPr>
              <a:t>one </a:t>
            </a:r>
            <a:r>
              <a:rPr lang="en-GB" sz="3200" b="1" i="1" dirty="0">
                <a:solidFill>
                  <a:schemeClr val="accent6">
                    <a:lumMod val="50000"/>
                  </a:schemeClr>
                </a:solidFill>
              </a:rPr>
              <a:t>foot to go astray,</a:t>
            </a:r>
            <a:endParaRPr lang="en-GB" sz="3200" b="1" dirty="0">
              <a:solidFill>
                <a:schemeClr val="accent6">
                  <a:lumMod val="50000"/>
                </a:schemeClr>
              </a:solidFill>
            </a:endParaRPr>
          </a:p>
          <a:p>
            <a:pPr indent="358775"/>
            <a:r>
              <a:rPr lang="en-GB" sz="3200" b="1" i="1" dirty="0">
                <a:solidFill>
                  <a:schemeClr val="accent6">
                    <a:lumMod val="50000"/>
                  </a:schemeClr>
                </a:solidFill>
              </a:rPr>
              <a:t>If I have walked in my own wilful way, </a:t>
            </a:r>
            <a:endParaRPr lang="en-GB" sz="3200" b="1" dirty="0">
              <a:solidFill>
                <a:schemeClr val="accent6">
                  <a:lumMod val="50000"/>
                </a:schemeClr>
              </a:solidFill>
            </a:endParaRPr>
          </a:p>
          <a:p>
            <a:pPr indent="358775"/>
            <a:r>
              <a:rPr lang="en-GB" sz="3200" b="1" i="1" dirty="0" smtClean="0">
                <a:solidFill>
                  <a:schemeClr val="accent6">
                    <a:lumMod val="50000"/>
                  </a:schemeClr>
                </a:solidFill>
              </a:rPr>
              <a:t>Good </a:t>
            </a:r>
            <a:r>
              <a:rPr lang="en-GB" sz="3200" b="1" i="1" dirty="0">
                <a:solidFill>
                  <a:schemeClr val="accent6">
                    <a:lumMod val="50000"/>
                  </a:schemeClr>
                </a:solidFill>
              </a:rPr>
              <a:t>Lord, forgive</a:t>
            </a:r>
            <a:r>
              <a:rPr lang="en-GB" sz="3200" b="1" i="1" dirty="0" smtClean="0">
                <a:solidFill>
                  <a:schemeClr val="accent6">
                    <a:lumMod val="50000"/>
                  </a:schemeClr>
                </a:solidFill>
              </a:rPr>
              <a:t>.” </a:t>
            </a:r>
            <a:r>
              <a:rPr lang="en-GB" sz="2400" b="1" dirty="0">
                <a:solidFill>
                  <a:schemeClr val="accent6">
                    <a:lumMod val="50000"/>
                  </a:schemeClr>
                </a:solidFill>
              </a:rPr>
              <a:t>(</a:t>
            </a:r>
            <a:r>
              <a:rPr lang="en-GB" b="1" dirty="0">
                <a:solidFill>
                  <a:schemeClr val="accent6">
                    <a:lumMod val="50000"/>
                  </a:schemeClr>
                </a:solidFill>
              </a:rPr>
              <a:t>C. Maud Battersby</a:t>
            </a:r>
            <a:r>
              <a:rPr lang="en-GB" sz="2400" b="1" dirty="0" smtClean="0">
                <a:solidFill>
                  <a:schemeClr val="accent6">
                    <a:lumMod val="50000"/>
                  </a:schemeClr>
                </a:solidFill>
              </a:rPr>
              <a:t>)</a:t>
            </a:r>
            <a:endParaRPr lang="en-GB" dirty="0"/>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
        <p:nvSpPr>
          <p:cNvPr id="8" name="Multiply 7"/>
          <p:cNvSpPr/>
          <p:nvPr/>
        </p:nvSpPr>
        <p:spPr>
          <a:xfrm>
            <a:off x="3227687" y="962812"/>
            <a:ext cx="4279768" cy="226034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7919514" y="867206"/>
            <a:ext cx="3788578" cy="2232000"/>
          </a:xfrm>
          <a:prstGeom prst="rect">
            <a:avLst/>
          </a:prstGeom>
          <a:blipFill>
            <a:blip r:embed="rId3"/>
            <a:tile tx="0" ty="0" sx="100000" sy="100000" flip="none" algn="tl"/>
          </a:blipFill>
        </p:spPr>
        <p:txBody>
          <a:bodyPr wrap="square" rtlCol="0" anchor="ctr">
            <a:spAutoFit/>
          </a:bodyPr>
          <a:lstStyle/>
          <a:p>
            <a:endParaRPr lang="en-GB" sz="2800" b="1" dirty="0" smtClean="0"/>
          </a:p>
          <a:p>
            <a:endParaRPr lang="en-GB" sz="2800" b="1" dirty="0"/>
          </a:p>
          <a:p>
            <a:endParaRPr lang="en-GB" sz="2800" b="1" dirty="0" smtClean="0"/>
          </a:p>
          <a:p>
            <a:endParaRPr lang="en-GB" sz="2800" b="1" dirty="0"/>
          </a:p>
          <a:p>
            <a:endParaRPr lang="en-GB" sz="2800" b="1" dirty="0" smtClean="0"/>
          </a:p>
          <a:p>
            <a:endParaRPr lang="en-GB" sz="2800" b="1" dirty="0"/>
          </a:p>
        </p:txBody>
      </p:sp>
      <p:sp>
        <p:nvSpPr>
          <p:cNvPr id="10" name="TextBox 9"/>
          <p:cNvSpPr txBox="1"/>
          <p:nvPr/>
        </p:nvSpPr>
        <p:spPr>
          <a:xfrm>
            <a:off x="8204852" y="1421204"/>
            <a:ext cx="3494779" cy="923330"/>
          </a:xfrm>
          <a:prstGeom prst="rect">
            <a:avLst/>
          </a:prstGeom>
          <a:noFill/>
        </p:spPr>
        <p:txBody>
          <a:bodyPr wrap="square" rtlCol="0">
            <a:spAutoFit/>
          </a:bodyPr>
          <a:lstStyle/>
          <a:p>
            <a:endParaRPr lang="en-GB" dirty="0" smtClean="0"/>
          </a:p>
          <a:p>
            <a:r>
              <a:rPr lang="en-GB" sz="3600" b="1" dirty="0" smtClean="0">
                <a:ln>
                  <a:solidFill>
                    <a:schemeClr val="tx1"/>
                  </a:solidFill>
                </a:ln>
                <a:solidFill>
                  <a:srgbClr val="FF0000"/>
                </a:solidFill>
                <a:effectLst>
                  <a:glow rad="63500">
                    <a:schemeClr val="bg1"/>
                  </a:glow>
                  <a:outerShdw blurRad="38100" dist="38100" dir="2700000" algn="tl">
                    <a:srgbClr val="000000">
                      <a:alpha val="43137"/>
                    </a:srgbClr>
                  </a:outerShdw>
                </a:effectLst>
              </a:rPr>
              <a:t>No Ifs, no buts! </a:t>
            </a:r>
            <a:endParaRPr lang="en-GB" sz="3600" b="1" dirty="0">
              <a:ln>
                <a:solidFill>
                  <a:schemeClr val="tx1"/>
                </a:solidFill>
              </a:ln>
              <a:solidFill>
                <a:srgbClr val="FF000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631378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4093428"/>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1428750" lvl="2" indent="-514350">
              <a:buFont typeface="Wingdings" panose="05000000000000000000" pitchFamily="2" charset="2"/>
              <a:buChar char="Ø"/>
            </a:pPr>
            <a:r>
              <a:rPr lang="en-GB" sz="2800" b="1" dirty="0" smtClean="0">
                <a:ln w="12700">
                  <a:solidFill>
                    <a:schemeClr val="tx1"/>
                  </a:solidFill>
                </a:ln>
                <a:solidFill>
                  <a:schemeClr val="accent6">
                    <a:lumMod val="50000"/>
                  </a:schemeClr>
                </a:solidFill>
                <a:effectLst>
                  <a:glow rad="63500">
                    <a:schemeClr val="accent1">
                      <a:lumMod val="20000"/>
                      <a:lumOff val="80000"/>
                    </a:schemeClr>
                  </a:glow>
                </a:effectLst>
              </a:rPr>
              <a:t>Remember our past – Judeo-Christian heritage</a:t>
            </a:r>
          </a:p>
          <a:p>
            <a:pPr marL="1885950" lvl="3" indent="-514350">
              <a:buFont typeface="Wingdings" panose="05000000000000000000" pitchFamily="2" charset="2"/>
              <a:buChar char="v"/>
            </a:pPr>
            <a:r>
              <a:rPr lang="en-GB" sz="2000" b="1" dirty="0" smtClean="0">
                <a:ln w="12700">
                  <a:solidFill>
                    <a:schemeClr val="tx1"/>
                  </a:solidFill>
                </a:ln>
                <a:solidFill>
                  <a:schemeClr val="accent2"/>
                </a:solidFill>
                <a:effectLst>
                  <a:glow rad="63500">
                    <a:schemeClr val="accent1">
                      <a:lumMod val="20000"/>
                      <a:lumOff val="80000"/>
                    </a:schemeClr>
                  </a:glow>
                </a:effectLst>
              </a:rPr>
              <a:t>John Wycliffe d.1384</a:t>
            </a:r>
          </a:p>
          <a:p>
            <a:pPr marL="1885950" lvl="3" indent="-514350">
              <a:buFont typeface="Wingdings" panose="05000000000000000000" pitchFamily="2" charset="2"/>
              <a:buChar char="v"/>
            </a:pPr>
            <a:r>
              <a:rPr lang="en-GB" sz="2400" b="1" dirty="0" smtClean="0">
                <a:ln w="12700">
                  <a:solidFill>
                    <a:schemeClr val="tx1"/>
                  </a:solidFill>
                </a:ln>
                <a:solidFill>
                  <a:schemeClr val="accent2"/>
                </a:solidFill>
                <a:effectLst>
                  <a:glow rad="63500">
                    <a:schemeClr val="accent1">
                      <a:lumMod val="20000"/>
                      <a:lumOff val="80000"/>
                    </a:schemeClr>
                  </a:glow>
                </a:effectLst>
              </a:rPr>
              <a:t>William Tyndale d.1536</a:t>
            </a:r>
          </a:p>
          <a:p>
            <a:pPr marL="1885950" lvl="3" indent="-514350">
              <a:buFont typeface="Wingdings" panose="05000000000000000000" pitchFamily="2" charset="2"/>
              <a:buChar char="v"/>
            </a:pPr>
            <a:r>
              <a:rPr lang="en-GB" sz="2400" b="1" dirty="0" smtClean="0">
                <a:ln w="12700">
                  <a:solidFill>
                    <a:schemeClr val="tx1"/>
                  </a:solidFill>
                </a:ln>
                <a:solidFill>
                  <a:schemeClr val="accent2"/>
                </a:solidFill>
                <a:effectLst>
                  <a:glow rad="63500">
                    <a:schemeClr val="accent1">
                      <a:lumMod val="20000"/>
                      <a:lumOff val="80000"/>
                    </a:schemeClr>
                  </a:glow>
                </a:effectLst>
              </a:rPr>
              <a:t>King James Bible (AV) </a:t>
            </a:r>
            <a:r>
              <a:rPr lang="en-GB" sz="2400" b="1" dirty="0" smtClean="0">
                <a:ln w="12700">
                  <a:solidFill>
                    <a:schemeClr val="tx1"/>
                  </a:solidFill>
                </a:ln>
                <a:solidFill>
                  <a:schemeClr val="accent2"/>
                </a:solidFill>
                <a:effectLst>
                  <a:glow rad="63500">
                    <a:schemeClr val="accent1">
                      <a:lumMod val="20000"/>
                      <a:lumOff val="80000"/>
                    </a:schemeClr>
                  </a:glow>
                </a:effectLst>
              </a:rPr>
              <a:t>1604 - 1611</a:t>
            </a:r>
            <a:endParaRPr lang="en-GB" sz="2400" b="1" dirty="0" smtClean="0">
              <a:ln w="12700">
                <a:solidFill>
                  <a:schemeClr val="tx1"/>
                </a:solidFill>
              </a:ln>
              <a:solidFill>
                <a:schemeClr val="accent2"/>
              </a:solidFill>
              <a:effectLst>
                <a:glow rad="63500">
                  <a:schemeClr val="accent1">
                    <a:lumMod val="20000"/>
                    <a:lumOff val="80000"/>
                  </a:schemeClr>
                </a:glow>
              </a:effectLst>
            </a:endParaRPr>
          </a:p>
          <a:p>
            <a:pPr marL="1885950" lvl="3" indent="-514350">
              <a:buFont typeface="Wingdings" panose="05000000000000000000" pitchFamily="2" charset="2"/>
              <a:buChar char="v"/>
            </a:pPr>
            <a:r>
              <a:rPr lang="en-GB" sz="2400" b="1" dirty="0" smtClean="0">
                <a:ln w="12700">
                  <a:solidFill>
                    <a:schemeClr val="tx1"/>
                  </a:solidFill>
                </a:ln>
                <a:solidFill>
                  <a:schemeClr val="accent2"/>
                </a:solidFill>
                <a:effectLst>
                  <a:glow rad="63500">
                    <a:schemeClr val="accent1">
                      <a:lumMod val="20000"/>
                      <a:lumOff val="80000"/>
                    </a:schemeClr>
                  </a:glow>
                </a:effectLst>
              </a:rPr>
              <a:t>George Whitfield d.1770 + Wesley brothers</a:t>
            </a:r>
          </a:p>
          <a:p>
            <a:pPr marL="1885950" lvl="3" indent="-514350">
              <a:buFont typeface="Wingdings" panose="05000000000000000000" pitchFamily="2" charset="2"/>
              <a:buChar char="v"/>
            </a:pPr>
            <a:r>
              <a:rPr lang="en-GB" sz="2800" b="1" dirty="0" smtClean="0">
                <a:ln w="12700">
                  <a:solidFill>
                    <a:schemeClr val="tx1"/>
                  </a:solidFill>
                </a:ln>
                <a:solidFill>
                  <a:schemeClr val="accent2"/>
                </a:solidFill>
                <a:effectLst>
                  <a:glow rad="63500">
                    <a:schemeClr val="accent1">
                      <a:lumMod val="20000"/>
                      <a:lumOff val="80000"/>
                    </a:schemeClr>
                  </a:glow>
                </a:effectLst>
              </a:rPr>
              <a:t>William Wilberforce d.1833 </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2498563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4462760"/>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1428750" lvl="2" indent="-514350">
              <a:buFont typeface="Wingdings" panose="05000000000000000000" pitchFamily="2" charset="2"/>
              <a:buChar char="Ø"/>
            </a:pPr>
            <a:r>
              <a:rPr lang="en-GB" sz="2800" b="1" dirty="0" smtClean="0">
                <a:ln w="12700">
                  <a:solidFill>
                    <a:schemeClr val="tx1"/>
                  </a:solidFill>
                </a:ln>
                <a:solidFill>
                  <a:schemeClr val="accent6">
                    <a:lumMod val="50000"/>
                  </a:schemeClr>
                </a:solidFill>
                <a:effectLst>
                  <a:glow rad="63500">
                    <a:schemeClr val="accent1">
                      <a:lumMod val="20000"/>
                      <a:lumOff val="80000"/>
                    </a:schemeClr>
                  </a:glow>
                </a:effectLst>
              </a:rPr>
              <a:t>Remember our past – Judeo-Christian heritage</a:t>
            </a:r>
          </a:p>
          <a:p>
            <a:pPr marL="1885950" lvl="3" indent="-514350">
              <a:buFont typeface="Wingdings" panose="05000000000000000000" pitchFamily="2" charset="2"/>
              <a:buChar char="v"/>
            </a:pPr>
            <a:r>
              <a:rPr lang="en-GB" sz="2000" b="1" dirty="0" smtClean="0">
                <a:ln w="12700">
                  <a:solidFill>
                    <a:schemeClr val="tx1"/>
                  </a:solidFill>
                </a:ln>
                <a:solidFill>
                  <a:schemeClr val="accent2"/>
                </a:solidFill>
                <a:effectLst>
                  <a:glow rad="63500">
                    <a:schemeClr val="accent1">
                      <a:lumMod val="20000"/>
                      <a:lumOff val="80000"/>
                    </a:schemeClr>
                  </a:glow>
                </a:effectLst>
              </a:rPr>
              <a:t>John Wycliffe d.1384</a:t>
            </a:r>
          </a:p>
          <a:p>
            <a:pPr marL="1885950" lvl="3" indent="-514350">
              <a:buFont typeface="Wingdings" panose="05000000000000000000" pitchFamily="2" charset="2"/>
              <a:buChar char="v"/>
            </a:pPr>
            <a:r>
              <a:rPr lang="en-GB" sz="2400" b="1" dirty="0" smtClean="0">
                <a:ln w="12700">
                  <a:solidFill>
                    <a:schemeClr val="tx1"/>
                  </a:solidFill>
                </a:ln>
                <a:solidFill>
                  <a:schemeClr val="accent2"/>
                </a:solidFill>
                <a:effectLst>
                  <a:glow rad="63500">
                    <a:schemeClr val="accent1">
                      <a:lumMod val="20000"/>
                      <a:lumOff val="80000"/>
                    </a:schemeClr>
                  </a:glow>
                </a:effectLst>
              </a:rPr>
              <a:t>William Tyndale d.1536</a:t>
            </a:r>
          </a:p>
          <a:p>
            <a:pPr marL="1885950" lvl="3" indent="-514350">
              <a:buFont typeface="Wingdings" panose="05000000000000000000" pitchFamily="2" charset="2"/>
              <a:buChar char="v"/>
            </a:pPr>
            <a:r>
              <a:rPr lang="en-GB" sz="2400" b="1" dirty="0" smtClean="0">
                <a:ln w="12700">
                  <a:solidFill>
                    <a:schemeClr val="tx1"/>
                  </a:solidFill>
                </a:ln>
                <a:solidFill>
                  <a:schemeClr val="accent2"/>
                </a:solidFill>
                <a:effectLst>
                  <a:glow rad="63500">
                    <a:schemeClr val="accent1">
                      <a:lumMod val="20000"/>
                      <a:lumOff val="80000"/>
                    </a:schemeClr>
                  </a:glow>
                </a:effectLst>
              </a:rPr>
              <a:t>King James Bible (AV) </a:t>
            </a:r>
            <a:r>
              <a:rPr lang="en-GB" sz="2400" b="1" dirty="0" smtClean="0">
                <a:ln w="12700">
                  <a:solidFill>
                    <a:schemeClr val="tx1"/>
                  </a:solidFill>
                </a:ln>
                <a:solidFill>
                  <a:schemeClr val="accent2"/>
                </a:solidFill>
                <a:effectLst>
                  <a:glow rad="63500">
                    <a:schemeClr val="accent1">
                      <a:lumMod val="20000"/>
                      <a:lumOff val="80000"/>
                    </a:schemeClr>
                  </a:glow>
                </a:effectLst>
              </a:rPr>
              <a:t>1604-1611</a:t>
            </a:r>
            <a:endParaRPr lang="en-GB" sz="2400" b="1" dirty="0" smtClean="0">
              <a:ln w="12700">
                <a:solidFill>
                  <a:schemeClr val="tx1"/>
                </a:solidFill>
              </a:ln>
              <a:solidFill>
                <a:schemeClr val="accent2"/>
              </a:solidFill>
              <a:effectLst>
                <a:glow rad="63500">
                  <a:schemeClr val="accent1">
                    <a:lumMod val="20000"/>
                    <a:lumOff val="80000"/>
                  </a:schemeClr>
                </a:glow>
              </a:effectLst>
            </a:endParaRPr>
          </a:p>
          <a:p>
            <a:pPr marL="1885950" lvl="3" indent="-514350">
              <a:buFont typeface="Wingdings" panose="05000000000000000000" pitchFamily="2" charset="2"/>
              <a:buChar char="v"/>
            </a:pPr>
            <a:r>
              <a:rPr lang="en-GB" sz="2400" b="1" dirty="0" smtClean="0">
                <a:ln w="12700">
                  <a:solidFill>
                    <a:schemeClr val="tx1"/>
                  </a:solidFill>
                </a:ln>
                <a:solidFill>
                  <a:schemeClr val="accent2"/>
                </a:solidFill>
                <a:effectLst>
                  <a:glow rad="63500">
                    <a:schemeClr val="accent1">
                      <a:lumMod val="20000"/>
                      <a:lumOff val="80000"/>
                    </a:schemeClr>
                  </a:glow>
                </a:effectLst>
              </a:rPr>
              <a:t>George Whitfield d.1770 + Wesley brothers</a:t>
            </a:r>
          </a:p>
          <a:p>
            <a:pPr marL="1885950" lvl="3" indent="-514350">
              <a:buFont typeface="Wingdings" panose="05000000000000000000" pitchFamily="2" charset="2"/>
              <a:buChar char="v"/>
            </a:pPr>
            <a:r>
              <a:rPr lang="en-GB" sz="2400" b="1" dirty="0" smtClean="0">
                <a:ln w="12700">
                  <a:solidFill>
                    <a:schemeClr val="tx1"/>
                  </a:solidFill>
                </a:ln>
                <a:solidFill>
                  <a:schemeClr val="accent2"/>
                </a:solidFill>
                <a:effectLst>
                  <a:glow rad="63500">
                    <a:schemeClr val="accent1">
                      <a:lumMod val="20000"/>
                      <a:lumOff val="80000"/>
                    </a:schemeClr>
                  </a:glow>
                </a:effectLst>
              </a:rPr>
              <a:t>William Wilberforce d.1833</a:t>
            </a:r>
          </a:p>
          <a:p>
            <a:pPr marL="1885950" lvl="3" indent="-514350">
              <a:buFont typeface="Wingdings" panose="05000000000000000000" pitchFamily="2" charset="2"/>
              <a:buChar char="v"/>
            </a:pPr>
            <a:r>
              <a:rPr lang="en-GB" sz="2800" b="1" dirty="0" smtClean="0">
                <a:ln w="12700">
                  <a:solidFill>
                    <a:schemeClr val="tx1"/>
                  </a:solidFill>
                </a:ln>
                <a:solidFill>
                  <a:schemeClr val="accent2"/>
                </a:solidFill>
                <a:effectLst>
                  <a:glow rad="63500">
                    <a:schemeClr val="accent1">
                      <a:lumMod val="20000"/>
                      <a:lumOff val="80000"/>
                    </a:schemeClr>
                  </a:glow>
                </a:effectLst>
              </a:rPr>
              <a:t>Spurgeon, Lord Shaftesbury, Eric Liddell </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716287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185214"/>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Commitment v.12-21</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724525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5201424"/>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Commitment v.12-21</a:t>
            </a:r>
          </a:p>
          <a:p>
            <a:pPr marL="1428750" lvl="2" indent="-514350">
              <a:buFont typeface="Wingdings" panose="05000000000000000000" pitchFamily="2" charset="2"/>
              <a:buChar char="Ø"/>
            </a:pPr>
            <a:r>
              <a:rPr lang="en-GB" sz="2800" b="1" dirty="0" smtClean="0">
                <a:ln w="12700">
                  <a:solidFill>
                    <a:schemeClr val="tx1"/>
                  </a:solidFill>
                </a:ln>
                <a:solidFill>
                  <a:srgbClr val="0070C0"/>
                </a:solidFill>
                <a:effectLst>
                  <a:glow rad="63500">
                    <a:schemeClr val="accent1">
                      <a:lumMod val="20000"/>
                      <a:lumOff val="80000"/>
                    </a:schemeClr>
                  </a:glow>
                </a:effectLst>
              </a:rPr>
              <a:t>Hebrew poetry:</a:t>
            </a:r>
          </a:p>
          <a:p>
            <a:pPr marL="1433513" lvl="3" indent="-179388">
              <a:buFont typeface="Calibri" panose="020F0502020204030204" pitchFamily="34" charset="0"/>
              <a:buChar char="–"/>
            </a:pPr>
            <a:r>
              <a:rPr lang="en-GB" sz="2400" b="1" dirty="0" smtClean="0">
                <a:ln w="12700">
                  <a:solidFill>
                    <a:schemeClr val="tx1"/>
                  </a:solidFill>
                </a:ln>
                <a:solidFill>
                  <a:srgbClr val="7030A0"/>
                </a:solidFill>
                <a:effectLst>
                  <a:glow rad="63500">
                    <a:schemeClr val="accent1">
                      <a:lumMod val="20000"/>
                      <a:lumOff val="80000"/>
                    </a:schemeClr>
                  </a:glow>
                </a:effectLst>
              </a:rPr>
              <a:t>v.12 pillar of cloud and fire</a:t>
            </a:r>
          </a:p>
          <a:p>
            <a:pPr marL="1611313" lvl="4" indent="-177800">
              <a:buFont typeface="Calibri" panose="020F0502020204030204" pitchFamily="34" charset="0"/>
              <a:buChar char="–"/>
            </a:pPr>
            <a:r>
              <a:rPr lang="en-GB" sz="2400" b="1" dirty="0" smtClean="0">
                <a:ln w="12700">
                  <a:solidFill>
                    <a:schemeClr val="tx1"/>
                  </a:solidFill>
                </a:ln>
                <a:solidFill>
                  <a:srgbClr val="7030A0"/>
                </a:solidFill>
                <a:effectLst>
                  <a:glow rad="63500">
                    <a:schemeClr val="accent1">
                      <a:lumMod val="20000"/>
                      <a:lumOff val="80000"/>
                    </a:schemeClr>
                  </a:glow>
                </a:effectLst>
              </a:rPr>
              <a:t> v.13-14 good laws and decrees for correct living</a:t>
            </a:r>
          </a:p>
          <a:p>
            <a:pPr marL="1970088" lvl="5" indent="-179388"/>
            <a:r>
              <a:rPr lang="en-GB" sz="2400" b="1" dirty="0" smtClean="0">
                <a:ln w="12700">
                  <a:solidFill>
                    <a:schemeClr val="tx1"/>
                  </a:solidFill>
                </a:ln>
                <a:solidFill>
                  <a:srgbClr val="7030A0"/>
                </a:solidFill>
                <a:effectLst>
                  <a:glow rad="63500">
                    <a:schemeClr val="accent1">
                      <a:lumMod val="20000"/>
                      <a:lumOff val="80000"/>
                    </a:schemeClr>
                  </a:glow>
                </a:effectLst>
              </a:rPr>
              <a:t>v.15 provision of manna and water and land</a:t>
            </a:r>
          </a:p>
          <a:p>
            <a:pPr marL="2149475" lvl="5" indent="-179388"/>
            <a:r>
              <a:rPr lang="en-GB" sz="2400" b="1" dirty="0" smtClean="0">
                <a:ln w="12700">
                  <a:solidFill>
                    <a:schemeClr val="tx1"/>
                  </a:solidFill>
                </a:ln>
                <a:solidFill>
                  <a:srgbClr val="CB1805"/>
                </a:solidFill>
                <a:effectLst>
                  <a:glow rad="63500">
                    <a:schemeClr val="accent1">
                      <a:lumMod val="20000"/>
                      <a:lumOff val="80000"/>
                    </a:schemeClr>
                  </a:glow>
                </a:effectLst>
              </a:rPr>
              <a:t>v.16-18 arrogant disobedience and rebellion by Israelites</a:t>
            </a:r>
          </a:p>
          <a:p>
            <a:pPr marL="1433513" lvl="5" indent="-179388">
              <a:buFont typeface="Calibri" panose="020F0502020204030204" pitchFamily="34" charset="0"/>
              <a:buChar char="–"/>
            </a:pPr>
            <a:r>
              <a:rPr lang="en-GB" sz="2400" b="1" dirty="0" smtClean="0">
                <a:ln w="12700">
                  <a:solidFill>
                    <a:schemeClr val="tx1"/>
                  </a:solidFill>
                </a:ln>
                <a:solidFill>
                  <a:srgbClr val="7030A0"/>
                </a:solidFill>
                <a:effectLst>
                  <a:glow rad="63500">
                    <a:schemeClr val="accent1">
                      <a:lumMod val="20000"/>
                      <a:lumOff val="80000"/>
                    </a:schemeClr>
                  </a:glow>
                </a:effectLst>
              </a:rPr>
              <a:t>v.19 pillar of cloud and fire continue</a:t>
            </a:r>
          </a:p>
          <a:p>
            <a:pPr marL="1433513" lvl="5">
              <a:buFont typeface="Calibri" panose="020F0502020204030204" pitchFamily="34" charset="0"/>
              <a:buChar char="–"/>
            </a:pPr>
            <a:r>
              <a:rPr lang="en-GB" sz="2400" b="1" dirty="0">
                <a:ln w="12700">
                  <a:solidFill>
                    <a:schemeClr val="tx1"/>
                  </a:solidFill>
                </a:ln>
                <a:solidFill>
                  <a:srgbClr val="7030A0"/>
                </a:solidFill>
                <a:effectLst>
                  <a:glow rad="63500">
                    <a:schemeClr val="accent1">
                      <a:lumMod val="20000"/>
                      <a:lumOff val="80000"/>
                    </a:schemeClr>
                  </a:glow>
                </a:effectLst>
              </a:rPr>
              <a:t> </a:t>
            </a:r>
            <a:r>
              <a:rPr lang="en-GB" sz="2400" b="1" dirty="0" smtClean="0">
                <a:ln w="12700">
                  <a:solidFill>
                    <a:schemeClr val="tx1"/>
                  </a:solidFill>
                </a:ln>
                <a:solidFill>
                  <a:srgbClr val="7030A0"/>
                </a:solidFill>
                <a:effectLst>
                  <a:glow rad="63500">
                    <a:schemeClr val="accent1">
                      <a:lumMod val="20000"/>
                      <a:lumOff val="80000"/>
                    </a:schemeClr>
                  </a:glow>
                </a:effectLst>
              </a:rPr>
              <a:t>v.20a Spirit given to instruct</a:t>
            </a:r>
          </a:p>
          <a:p>
            <a:pPr marL="1970088" lvl="6" indent="-263525">
              <a:buFont typeface="Calibri" panose="020F0502020204030204" pitchFamily="34" charset="0"/>
              <a:buChar char="–"/>
            </a:pPr>
            <a:r>
              <a:rPr lang="en-GB" sz="2400" b="1" dirty="0" smtClean="0">
                <a:ln w="12700">
                  <a:solidFill>
                    <a:schemeClr val="tx1"/>
                  </a:solidFill>
                </a:ln>
                <a:solidFill>
                  <a:srgbClr val="7030A0"/>
                </a:solidFill>
                <a:effectLst>
                  <a:glow rad="63500">
                    <a:schemeClr val="accent1">
                      <a:lumMod val="20000"/>
                      <a:lumOff val="80000"/>
                    </a:schemeClr>
                  </a:glow>
                </a:effectLst>
              </a:rPr>
              <a:t>v.20b-21 provision of manna, water and clothes continue    </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864456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3662541"/>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Israel’s reaction: </a:t>
            </a:r>
            <a:r>
              <a:rPr lang="en-GB" sz="2800" b="1" dirty="0" smtClean="0">
                <a:ln w="12700">
                  <a:solidFill>
                    <a:schemeClr val="tx1"/>
                  </a:solidFill>
                </a:ln>
                <a:solidFill>
                  <a:srgbClr val="CB1805"/>
                </a:solidFill>
                <a:effectLst>
                  <a:glow rad="63500">
                    <a:schemeClr val="accent1">
                      <a:lumMod val="20000"/>
                      <a:lumOff val="80000"/>
                    </a:schemeClr>
                  </a:glow>
                </a:effectLst>
              </a:rPr>
              <a:t>arrogant </a:t>
            </a:r>
            <a:r>
              <a:rPr lang="en-GB" sz="2800" b="1" dirty="0">
                <a:ln w="12700">
                  <a:solidFill>
                    <a:schemeClr val="tx1"/>
                  </a:solidFill>
                </a:ln>
                <a:solidFill>
                  <a:srgbClr val="CB1805"/>
                </a:solidFill>
                <a:effectLst>
                  <a:glow rad="63500">
                    <a:schemeClr val="accent1">
                      <a:lumMod val="20000"/>
                      <a:lumOff val="80000"/>
                    </a:schemeClr>
                  </a:glow>
                </a:effectLst>
              </a:rPr>
              <a:t>disobedience and </a:t>
            </a:r>
            <a:r>
              <a:rPr lang="en-GB" sz="2800" b="1" dirty="0" smtClean="0">
                <a:ln w="12700">
                  <a:solidFill>
                    <a:schemeClr val="tx1"/>
                  </a:solidFill>
                </a:ln>
                <a:solidFill>
                  <a:srgbClr val="CB1805"/>
                </a:solidFill>
                <a:effectLst>
                  <a:glow rad="63500">
                    <a:schemeClr val="accent1">
                      <a:lumMod val="20000"/>
                      <a:lumOff val="80000"/>
                    </a:schemeClr>
                  </a:glow>
                </a:effectLst>
              </a:rPr>
              <a:t>rebellion</a:t>
            </a:r>
          </a:p>
          <a:p>
            <a:pPr marL="4171950" lvl="8" indent="-514350">
              <a:buFont typeface="Arial" panose="020B0604020202020204" pitchFamily="34" charset="0"/>
              <a:buChar char="•"/>
            </a:pPr>
            <a:r>
              <a:rPr lang="en-GB" sz="2400" b="1" dirty="0" smtClean="0">
                <a:ln w="12700">
                  <a:solidFill>
                    <a:schemeClr val="tx1"/>
                  </a:solidFill>
                </a:ln>
                <a:solidFill>
                  <a:srgbClr val="002060"/>
                </a:solidFill>
                <a:effectLst>
                  <a:glow rad="63500">
                    <a:schemeClr val="accent1">
                      <a:lumMod val="20000"/>
                      <a:lumOff val="80000"/>
                    </a:schemeClr>
                  </a:glow>
                </a:effectLst>
              </a:rPr>
              <a:t>Withdrew their shoulders –cf. noblemen of Tekoa  </a:t>
            </a:r>
          </a:p>
          <a:p>
            <a:pPr marL="4171950" lvl="8" indent="-514350">
              <a:buFont typeface="Arial" panose="020B0604020202020204" pitchFamily="34" charset="0"/>
              <a:buChar char="•"/>
            </a:pPr>
            <a:r>
              <a:rPr lang="en-GB" sz="2400" b="1" dirty="0" smtClean="0">
                <a:ln w="12700">
                  <a:solidFill>
                    <a:schemeClr val="tx1"/>
                  </a:solidFill>
                </a:ln>
                <a:solidFill>
                  <a:srgbClr val="002060"/>
                </a:solidFill>
                <a:effectLst>
                  <a:glow rad="63500">
                    <a:schemeClr val="accent1">
                      <a:lumMod val="20000"/>
                      <a:lumOff val="80000"/>
                    </a:schemeClr>
                  </a:glow>
                </a:effectLst>
              </a:rPr>
              <a:t>Hardened their necks</a:t>
            </a:r>
          </a:p>
          <a:p>
            <a:pPr marL="4171950" lvl="8" indent="-514350">
              <a:buFont typeface="Arial" panose="020B0604020202020204" pitchFamily="34" charset="0"/>
              <a:buChar char="•"/>
            </a:pPr>
            <a:r>
              <a:rPr lang="en-GB" sz="2400" b="1" dirty="0" smtClean="0">
                <a:ln w="12700">
                  <a:solidFill>
                    <a:schemeClr val="tx1"/>
                  </a:solidFill>
                </a:ln>
                <a:solidFill>
                  <a:srgbClr val="002060"/>
                </a:solidFill>
                <a:effectLst>
                  <a:glow rad="63500">
                    <a:schemeClr val="accent1">
                      <a:lumMod val="20000"/>
                      <a:lumOff val="80000"/>
                    </a:schemeClr>
                  </a:glow>
                </a:effectLst>
              </a:rPr>
              <a:t>Closed their ears </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6989187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985433"/>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dirty="0" smtClean="0">
                <a:ln w="12700">
                  <a:solidFill>
                    <a:schemeClr val="tx1"/>
                  </a:solidFill>
                </a:ln>
                <a:solidFill>
                  <a:srgbClr val="0070C0"/>
                </a:solidFill>
                <a:effectLst>
                  <a:glow rad="63500">
                    <a:schemeClr val="accent1">
                      <a:lumMod val="20000"/>
                      <a:lumOff val="80000"/>
                    </a:schemeClr>
                  </a:glow>
                </a:effectLst>
              </a:rPr>
              <a:t>Israel’s reaction: </a:t>
            </a:r>
            <a:r>
              <a:rPr lang="en-GB" sz="2800" b="1" dirty="0" smtClean="0">
                <a:ln w="12700">
                  <a:solidFill>
                    <a:schemeClr val="tx1"/>
                  </a:solidFill>
                </a:ln>
                <a:solidFill>
                  <a:srgbClr val="CB1805"/>
                </a:solidFill>
                <a:effectLst>
                  <a:glow rad="63500">
                    <a:schemeClr val="accent1">
                      <a:lumMod val="20000"/>
                      <a:lumOff val="80000"/>
                    </a:schemeClr>
                  </a:glow>
                </a:effectLst>
              </a:rPr>
              <a:t>arrogant </a:t>
            </a:r>
            <a:r>
              <a:rPr lang="en-GB" sz="2800" b="1" dirty="0">
                <a:ln w="12700">
                  <a:solidFill>
                    <a:schemeClr val="tx1"/>
                  </a:solidFill>
                </a:ln>
                <a:solidFill>
                  <a:srgbClr val="CB1805"/>
                </a:solidFill>
                <a:effectLst>
                  <a:glow rad="63500">
                    <a:schemeClr val="accent1">
                      <a:lumMod val="20000"/>
                      <a:lumOff val="80000"/>
                    </a:schemeClr>
                  </a:glow>
                </a:effectLst>
              </a:rPr>
              <a:t>disobedience and </a:t>
            </a:r>
            <a:r>
              <a:rPr lang="en-GB" sz="2800" b="1" dirty="0" smtClean="0">
                <a:ln w="12700">
                  <a:solidFill>
                    <a:schemeClr val="tx1"/>
                  </a:solidFill>
                </a:ln>
                <a:solidFill>
                  <a:srgbClr val="CB1805"/>
                </a:solidFill>
                <a:effectLst>
                  <a:glow rad="63500">
                    <a:schemeClr val="accent1">
                      <a:lumMod val="20000"/>
                      <a:lumOff val="80000"/>
                    </a:schemeClr>
                  </a:glow>
                </a:effectLst>
              </a:rPr>
              <a:t>rebellion</a:t>
            </a:r>
          </a:p>
          <a:p>
            <a:pPr marL="3949700" lvl="7" indent="-452438">
              <a:buFont typeface="Arial" panose="020B0604020202020204" pitchFamily="34" charset="0"/>
              <a:buChar char="•"/>
            </a:pPr>
            <a:r>
              <a:rPr lang="en-GB" sz="2800" b="1" dirty="0" smtClean="0">
                <a:ln w="12700">
                  <a:solidFill>
                    <a:schemeClr val="tx1"/>
                  </a:solidFill>
                </a:ln>
                <a:solidFill>
                  <a:srgbClr val="002060"/>
                </a:solidFill>
                <a:effectLst>
                  <a:glow rad="63500">
                    <a:schemeClr val="accent1">
                      <a:lumMod val="20000"/>
                      <a:lumOff val="80000"/>
                    </a:schemeClr>
                  </a:glow>
                </a:effectLst>
              </a:rPr>
              <a:t>Golden calf </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58208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4216539"/>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90600" indent="-547688">
              <a:buFont typeface="Arial" panose="020B0604020202020204" pitchFamily="34" charset="0"/>
              <a:buChar char="•"/>
            </a:pPr>
            <a:r>
              <a:rPr lang="en-GB" sz="2800" b="1" i="1" dirty="0" smtClean="0">
                <a:ln w="12700">
                  <a:solidFill>
                    <a:schemeClr val="tx1"/>
                  </a:solidFill>
                </a:ln>
                <a:solidFill>
                  <a:srgbClr val="0070C0"/>
                </a:solidFill>
                <a:effectLst>
                  <a:glow rad="63500">
                    <a:schemeClr val="accent1">
                      <a:lumMod val="20000"/>
                      <a:lumOff val="80000"/>
                    </a:schemeClr>
                  </a:glow>
                </a:effectLst>
              </a:rPr>
              <a:t>Punishment &amp; renewed covenant – </a:t>
            </a:r>
            <a:r>
              <a:rPr lang="en-GB" sz="2800" b="1" i="1" dirty="0">
                <a:ln>
                  <a:solidFill>
                    <a:schemeClr val="tx1"/>
                  </a:solidFill>
                </a:ln>
                <a:solidFill>
                  <a:srgbClr val="FF0000"/>
                </a:solidFill>
                <a:effectLst>
                  <a:glow rad="63500">
                    <a:srgbClr val="FFFF00"/>
                  </a:glow>
                </a:effectLst>
              </a:rPr>
              <a:t>“Then the </a:t>
            </a:r>
            <a:r>
              <a:rPr lang="en-GB" sz="2800" b="1" i="1" cap="small" dirty="0">
                <a:ln>
                  <a:solidFill>
                    <a:schemeClr val="tx1"/>
                  </a:solidFill>
                </a:ln>
                <a:solidFill>
                  <a:srgbClr val="FF0000"/>
                </a:solidFill>
                <a:effectLst>
                  <a:glow rad="63500">
                    <a:srgbClr val="FFFF00"/>
                  </a:glow>
                </a:effectLst>
              </a:rPr>
              <a:t>Lord</a:t>
            </a:r>
            <a:r>
              <a:rPr lang="en-GB" sz="2800" b="1" i="1" dirty="0">
                <a:ln>
                  <a:solidFill>
                    <a:schemeClr val="tx1"/>
                  </a:solidFill>
                </a:ln>
                <a:solidFill>
                  <a:srgbClr val="FF0000"/>
                </a:solidFill>
                <a:effectLst>
                  <a:glow rad="63500">
                    <a:srgbClr val="FFFF00"/>
                  </a:glow>
                </a:effectLst>
              </a:rPr>
              <a:t> came down in the cloud and stood there with him and proclaimed his name, the </a:t>
            </a:r>
            <a:r>
              <a:rPr lang="en-GB" sz="2800" b="1" i="1" cap="small" dirty="0">
                <a:ln>
                  <a:solidFill>
                    <a:schemeClr val="tx1"/>
                  </a:solidFill>
                </a:ln>
                <a:solidFill>
                  <a:srgbClr val="FF0000"/>
                </a:solidFill>
                <a:effectLst>
                  <a:glow rad="63500">
                    <a:srgbClr val="FFFF00"/>
                  </a:glow>
                </a:effectLst>
              </a:rPr>
              <a:t>Lord</a:t>
            </a:r>
            <a:r>
              <a:rPr lang="en-GB" sz="2800" b="1" i="1" dirty="0">
                <a:ln>
                  <a:solidFill>
                    <a:schemeClr val="tx1"/>
                  </a:solidFill>
                </a:ln>
                <a:solidFill>
                  <a:srgbClr val="FF0000"/>
                </a:solidFill>
                <a:effectLst>
                  <a:glow rad="63500">
                    <a:srgbClr val="FFFF00"/>
                  </a:glow>
                </a:effectLst>
              </a:rPr>
              <a:t>. </a:t>
            </a:r>
            <a:r>
              <a:rPr lang="en-GB" sz="2800" b="1" i="1" baseline="30000" dirty="0">
                <a:ln>
                  <a:solidFill>
                    <a:schemeClr val="tx1"/>
                  </a:solidFill>
                </a:ln>
                <a:solidFill>
                  <a:srgbClr val="FF0000"/>
                </a:solidFill>
                <a:effectLst>
                  <a:glow rad="63500">
                    <a:srgbClr val="FFFF00"/>
                  </a:glow>
                </a:effectLst>
              </a:rPr>
              <a:t> </a:t>
            </a:r>
            <a:r>
              <a:rPr lang="en-GB" sz="2800" b="1" i="1" dirty="0">
                <a:ln>
                  <a:solidFill>
                    <a:schemeClr val="tx1"/>
                  </a:solidFill>
                </a:ln>
                <a:solidFill>
                  <a:srgbClr val="FF0000"/>
                </a:solidFill>
                <a:effectLst>
                  <a:glow rad="63500">
                    <a:srgbClr val="FFFF00"/>
                  </a:glow>
                </a:effectLst>
              </a:rPr>
              <a:t>And he passed in front of Moses, proclaiming, ‘The </a:t>
            </a:r>
            <a:r>
              <a:rPr lang="en-GB" sz="2800" b="1" i="1" cap="small" dirty="0">
                <a:ln>
                  <a:solidFill>
                    <a:schemeClr val="tx1"/>
                  </a:solidFill>
                </a:ln>
                <a:solidFill>
                  <a:srgbClr val="FF0000"/>
                </a:solidFill>
                <a:effectLst>
                  <a:glow rad="63500">
                    <a:srgbClr val="FFFF00"/>
                  </a:glow>
                </a:effectLst>
              </a:rPr>
              <a:t>Lord</a:t>
            </a:r>
            <a:r>
              <a:rPr lang="en-GB" sz="2800" b="1" i="1" dirty="0">
                <a:ln>
                  <a:solidFill>
                    <a:schemeClr val="tx1"/>
                  </a:solidFill>
                </a:ln>
                <a:solidFill>
                  <a:srgbClr val="FF0000"/>
                </a:solidFill>
                <a:effectLst>
                  <a:glow rad="63500">
                    <a:srgbClr val="FFFF00"/>
                  </a:glow>
                </a:effectLst>
              </a:rPr>
              <a:t>, the </a:t>
            </a:r>
            <a:r>
              <a:rPr lang="en-GB" sz="2800" b="1" i="1" cap="small" dirty="0">
                <a:ln>
                  <a:solidFill>
                    <a:schemeClr val="tx1"/>
                  </a:solidFill>
                </a:ln>
                <a:solidFill>
                  <a:srgbClr val="FF0000"/>
                </a:solidFill>
                <a:effectLst>
                  <a:glow rad="63500">
                    <a:srgbClr val="FFFF00"/>
                  </a:glow>
                </a:effectLst>
              </a:rPr>
              <a:t>Lord</a:t>
            </a:r>
            <a:r>
              <a:rPr lang="en-GB" sz="2800" b="1" i="1" dirty="0">
                <a:ln>
                  <a:solidFill>
                    <a:schemeClr val="tx1"/>
                  </a:solidFill>
                </a:ln>
                <a:solidFill>
                  <a:srgbClr val="FF0000"/>
                </a:solidFill>
                <a:effectLst>
                  <a:glow rad="63500">
                    <a:srgbClr val="FFFF00"/>
                  </a:glow>
                </a:effectLst>
              </a:rPr>
              <a:t>, the compassionate and gracious God, slow to anger, abounding in love and faithfulness” (Ex.34:5-6). </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2431788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862322"/>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Punishment &amp; renewed covenant</a:t>
            </a:r>
          </a:p>
          <a:p>
            <a:pPr marL="971550" lvl="1" indent="-514350">
              <a:buFont typeface="Arial" panose="020B0604020202020204" pitchFamily="34" charset="0"/>
              <a:buChar char="•"/>
            </a:pPr>
            <a:r>
              <a:rPr lang="en-GB" sz="2800" b="1" i="1" dirty="0" smtClean="0">
                <a:ln w="12700">
                  <a:solidFill>
                    <a:schemeClr val="tx1"/>
                  </a:solidFill>
                </a:ln>
                <a:solidFill>
                  <a:srgbClr val="0070C0"/>
                </a:solidFill>
                <a:effectLst>
                  <a:glow rad="63500">
                    <a:schemeClr val="accent1">
                      <a:lumMod val="20000"/>
                      <a:lumOff val="80000"/>
                    </a:schemeClr>
                  </a:glow>
                </a:effectLst>
              </a:rPr>
              <a:t>Wash hands? No! – </a:t>
            </a:r>
            <a:r>
              <a:rPr lang="en-GB" sz="2800" b="1" i="1" dirty="0" smtClean="0">
                <a:ln w="12700">
                  <a:solidFill>
                    <a:schemeClr val="tx1"/>
                  </a:solidFill>
                </a:ln>
                <a:solidFill>
                  <a:srgbClr val="FF0000"/>
                </a:solidFill>
                <a:effectLst>
                  <a:glow rad="63500">
                    <a:srgbClr val="FFFF00"/>
                  </a:glow>
                </a:effectLst>
              </a:rPr>
              <a:t>“great compassion” </a:t>
            </a:r>
            <a:r>
              <a:rPr lang="en-GB" sz="2800" b="1" dirty="0" smtClean="0">
                <a:ln w="12700">
                  <a:solidFill>
                    <a:schemeClr val="tx1"/>
                  </a:solidFill>
                </a:ln>
                <a:solidFill>
                  <a:srgbClr val="FF0000"/>
                </a:solidFill>
                <a:effectLst>
                  <a:glow rad="63500">
                    <a:srgbClr val="FFFF00"/>
                  </a:glow>
                </a:effectLst>
              </a:rPr>
              <a:t>v.19</a:t>
            </a:r>
            <a:endParaRPr lang="en-GB" sz="2800" b="1" i="1" dirty="0" smtClean="0">
              <a:ln w="12700">
                <a:solidFill>
                  <a:schemeClr val="tx1"/>
                </a:solidFill>
              </a:ln>
              <a:solidFill>
                <a:srgbClr val="FF0000"/>
              </a:solidFill>
              <a:effectLst>
                <a:glow rad="63500">
                  <a:srgbClr val="FFFF00"/>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989839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985433"/>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i="1" dirty="0" smtClean="0">
                <a:ln w="12700">
                  <a:solidFill>
                    <a:schemeClr val="tx1"/>
                  </a:solidFill>
                </a:ln>
                <a:solidFill>
                  <a:srgbClr val="0070C0"/>
                </a:solidFill>
                <a:effectLst>
                  <a:glow rad="63500">
                    <a:schemeClr val="accent1">
                      <a:lumMod val="20000"/>
                      <a:lumOff val="80000"/>
                    </a:schemeClr>
                  </a:glow>
                </a:effectLst>
              </a:rPr>
              <a:t>Wash hands? No! – </a:t>
            </a:r>
            <a:r>
              <a:rPr lang="en-GB" sz="2800" b="1" i="1" dirty="0" smtClean="0">
                <a:ln w="12700">
                  <a:solidFill>
                    <a:schemeClr val="tx1"/>
                  </a:solidFill>
                </a:ln>
                <a:solidFill>
                  <a:srgbClr val="FF0000"/>
                </a:solidFill>
                <a:effectLst>
                  <a:glow rad="63500">
                    <a:srgbClr val="FFFF00"/>
                  </a:glow>
                </a:effectLst>
              </a:rPr>
              <a:t>“great compassion” </a:t>
            </a:r>
            <a:r>
              <a:rPr lang="en-GB" sz="2800" b="1" dirty="0" smtClean="0">
                <a:ln w="12700">
                  <a:solidFill>
                    <a:schemeClr val="tx1"/>
                  </a:solidFill>
                </a:ln>
                <a:solidFill>
                  <a:srgbClr val="FF0000"/>
                </a:solidFill>
                <a:effectLst>
                  <a:glow rad="63500">
                    <a:srgbClr val="FFFF00"/>
                  </a:glow>
                </a:effectLst>
              </a:rPr>
              <a:t>v.19</a:t>
            </a:r>
          </a:p>
          <a:p>
            <a:pPr lvl="1" algn="ctr"/>
            <a:r>
              <a:rPr lang="en-GB" sz="2800" b="1" dirty="0" smtClean="0">
                <a:ln w="12700">
                  <a:solidFill>
                    <a:schemeClr val="tx1"/>
                  </a:solidFill>
                </a:ln>
                <a:solidFill>
                  <a:srgbClr val="002060"/>
                </a:solidFill>
                <a:effectLst>
                  <a:glow rad="63500">
                    <a:srgbClr val="FFFF00"/>
                  </a:glow>
                </a:effectLst>
              </a:rPr>
              <a:t>Can we condemn ? Aren’t we just as unthankful?</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1033982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3724096"/>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i="1" dirty="0" smtClean="0">
                <a:ln w="12700">
                  <a:solidFill>
                    <a:schemeClr val="tx1"/>
                  </a:solidFill>
                </a:ln>
                <a:solidFill>
                  <a:srgbClr val="0070C0"/>
                </a:solidFill>
                <a:effectLst>
                  <a:glow rad="63500">
                    <a:schemeClr val="accent1">
                      <a:lumMod val="20000"/>
                      <a:lumOff val="80000"/>
                    </a:schemeClr>
                  </a:glow>
                </a:effectLst>
              </a:rPr>
              <a:t>Wash hands? No! – </a:t>
            </a:r>
            <a:r>
              <a:rPr lang="en-GB" sz="2800" b="1" i="1" dirty="0" smtClean="0">
                <a:ln w="12700">
                  <a:solidFill>
                    <a:schemeClr val="tx1"/>
                  </a:solidFill>
                </a:ln>
                <a:solidFill>
                  <a:srgbClr val="FF0000"/>
                </a:solidFill>
                <a:effectLst>
                  <a:glow rad="63500">
                    <a:srgbClr val="FFFF00"/>
                  </a:glow>
                </a:effectLst>
              </a:rPr>
              <a:t>“great compassion” </a:t>
            </a:r>
            <a:r>
              <a:rPr lang="en-GB" sz="2800" b="1" dirty="0" smtClean="0">
                <a:ln w="12700">
                  <a:solidFill>
                    <a:schemeClr val="tx1"/>
                  </a:solidFill>
                </a:ln>
                <a:solidFill>
                  <a:srgbClr val="FF0000"/>
                </a:solidFill>
                <a:effectLst>
                  <a:glow rad="63500">
                    <a:srgbClr val="FFFF00"/>
                  </a:glow>
                </a:effectLst>
              </a:rPr>
              <a:t>v.19</a:t>
            </a:r>
          </a:p>
          <a:p>
            <a:pPr lvl="1"/>
            <a:r>
              <a:rPr lang="en-GB" sz="2800" b="1" dirty="0" smtClean="0">
                <a:ln w="12700">
                  <a:solidFill>
                    <a:schemeClr val="tx1"/>
                  </a:solidFill>
                </a:ln>
                <a:solidFill>
                  <a:srgbClr val="002060"/>
                </a:solidFill>
                <a:effectLst>
                  <a:glow rad="63500">
                    <a:srgbClr val="FFFF00"/>
                  </a:glow>
                </a:effectLst>
              </a:rPr>
              <a:t>Two important statements: </a:t>
            </a:r>
          </a:p>
          <a:p>
            <a:pPr marL="1074738" lvl="1" indent="-358775">
              <a:buFont typeface="Arial" panose="020B0604020202020204" pitchFamily="34" charset="0"/>
              <a:buChar char="•"/>
            </a:pPr>
            <a:r>
              <a:rPr lang="en-GB" sz="2400" b="1" i="1" dirty="0" smtClean="0">
                <a:ln>
                  <a:solidFill>
                    <a:schemeClr val="tx1"/>
                  </a:solidFill>
                </a:ln>
                <a:solidFill>
                  <a:srgbClr val="FF0000"/>
                </a:solidFill>
                <a:effectLst>
                  <a:glow rad="63500">
                    <a:srgbClr val="FFFF00"/>
                  </a:glow>
                </a:effectLst>
              </a:rPr>
              <a:t>"They </a:t>
            </a:r>
            <a:r>
              <a:rPr lang="en-GB" sz="2400" b="1" i="1" dirty="0">
                <a:ln>
                  <a:solidFill>
                    <a:schemeClr val="tx1"/>
                  </a:solidFill>
                </a:ln>
                <a:solidFill>
                  <a:srgbClr val="FF0000"/>
                </a:solidFill>
                <a:effectLst>
                  <a:glow rad="63500">
                    <a:srgbClr val="FFFF00"/>
                  </a:glow>
                </a:effectLst>
              </a:rPr>
              <a:t>refused to listen and failed to remember</a:t>
            </a:r>
            <a:r>
              <a:rPr lang="en-GB" sz="2400" b="1" i="1" dirty="0" smtClean="0">
                <a:ln>
                  <a:solidFill>
                    <a:schemeClr val="tx1"/>
                  </a:solidFill>
                </a:ln>
                <a:solidFill>
                  <a:srgbClr val="FF0000"/>
                </a:solidFill>
                <a:effectLst>
                  <a:glow rad="63500">
                    <a:srgbClr val="FFFF00"/>
                  </a:glow>
                </a:effectLst>
              </a:rPr>
              <a:t>....“ </a:t>
            </a:r>
            <a:r>
              <a:rPr lang="en-GB" sz="2400" b="1" dirty="0" smtClean="0">
                <a:ln>
                  <a:solidFill>
                    <a:schemeClr val="tx1"/>
                  </a:solidFill>
                </a:ln>
                <a:solidFill>
                  <a:srgbClr val="FF0000"/>
                </a:solidFill>
                <a:effectLst>
                  <a:glow rad="63500">
                    <a:srgbClr val="FFFF00"/>
                  </a:glow>
                </a:effectLst>
              </a:rPr>
              <a:t>(v.17a)</a:t>
            </a:r>
          </a:p>
          <a:p>
            <a:pPr marL="1074738" lvl="1" indent="-358775">
              <a:buFont typeface="Arial" panose="020B0604020202020204" pitchFamily="34" charset="0"/>
              <a:buChar char="•"/>
            </a:pPr>
            <a:r>
              <a:rPr lang="en-GB" sz="2400" b="1" i="1" dirty="0" smtClean="0">
                <a:ln>
                  <a:solidFill>
                    <a:schemeClr val="tx1"/>
                  </a:solidFill>
                </a:ln>
                <a:solidFill>
                  <a:srgbClr val="FF0000"/>
                </a:solidFill>
                <a:effectLst>
                  <a:glow rad="63500">
                    <a:srgbClr val="FFFF00"/>
                  </a:glow>
                </a:effectLst>
              </a:rPr>
              <a:t>“…they put your law behind their backs.” </a:t>
            </a:r>
            <a:r>
              <a:rPr lang="en-GB" sz="2400" b="1" dirty="0" smtClean="0">
                <a:ln>
                  <a:solidFill>
                    <a:schemeClr val="tx1"/>
                  </a:solidFill>
                </a:ln>
                <a:solidFill>
                  <a:srgbClr val="FF0000"/>
                </a:solidFill>
                <a:effectLst>
                  <a:glow rad="63500">
                    <a:srgbClr val="FFFF00"/>
                  </a:glow>
                </a:effectLst>
              </a:rPr>
              <a:t>(v.26)</a:t>
            </a:r>
            <a:r>
              <a:rPr lang="en-GB" sz="2400" b="1" dirty="0">
                <a:ln>
                  <a:solidFill>
                    <a:schemeClr val="tx1"/>
                  </a:solidFill>
                </a:ln>
                <a:solidFill>
                  <a:srgbClr val="FF0000"/>
                </a:solidFill>
                <a:effectLst>
                  <a:glow rad="63500">
                    <a:srgbClr val="FFFF00"/>
                  </a:glow>
                </a:effectLst>
              </a:rPr>
              <a:t>	</a:t>
            </a:r>
            <a:r>
              <a:rPr lang="en-GB" sz="2400" b="1" dirty="0" smtClean="0">
                <a:ln>
                  <a:solidFill>
                    <a:schemeClr val="tx1"/>
                  </a:solidFill>
                </a:ln>
                <a:solidFill>
                  <a:srgbClr val="FF0000"/>
                </a:solidFill>
                <a:effectLst>
                  <a:glow rad="63500">
                    <a:srgbClr val="FFFF00"/>
                  </a:glow>
                </a:effectLst>
              </a:rPr>
              <a:t>		</a:t>
            </a:r>
            <a:endParaRPr lang="en-GB" sz="3200" b="1" dirty="0" smtClean="0">
              <a:ln w="12700">
                <a:solidFill>
                  <a:schemeClr val="tx1"/>
                </a:solidFill>
              </a:ln>
              <a:solidFill>
                <a:schemeClr val="accent1">
                  <a:lumMod val="50000"/>
                </a:schemeClr>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580659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65608" y="254524"/>
            <a:ext cx="11142483"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65608" y="1081568"/>
            <a:ext cx="11142483" cy="584775"/>
          </a:xfrm>
          <a:prstGeom prst="rect">
            <a:avLst/>
          </a:prstGeom>
          <a:blipFill>
            <a:blip r:embed="rId3"/>
            <a:tile tx="0" ty="0" sx="100000" sy="100000" flip="none" algn="tl"/>
          </a:blipFill>
        </p:spPr>
        <p:txBody>
          <a:bodyPr wrap="square" rtlCol="0">
            <a:spAutoFit/>
          </a:bodyPr>
          <a:lstStyle/>
          <a:p>
            <a:pPr algn="ctr"/>
            <a:r>
              <a:rPr lang="en-GB" sz="3200" b="1" dirty="0" smtClean="0">
                <a:ln w="12700">
                  <a:solidFill>
                    <a:schemeClr val="tx1"/>
                  </a:solidFill>
                </a:ln>
                <a:solidFill>
                  <a:srgbClr val="239526"/>
                </a:solidFill>
              </a:rPr>
              <a:t>Judaism &amp; Christianity are both steeped in history</a:t>
            </a:r>
            <a:endParaRPr lang="en-GB" sz="3200" b="1" dirty="0">
              <a:ln w="12700">
                <a:solidFill>
                  <a:schemeClr val="tx1"/>
                </a:solidFill>
              </a:ln>
              <a:solidFill>
                <a:srgbClr val="239526"/>
              </a:solidFill>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76094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3785652"/>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i="1" dirty="0" smtClean="0">
                <a:ln w="12700">
                  <a:solidFill>
                    <a:schemeClr val="tx1"/>
                  </a:solidFill>
                </a:ln>
                <a:solidFill>
                  <a:srgbClr val="0070C0"/>
                </a:solidFill>
                <a:effectLst>
                  <a:glow rad="63500">
                    <a:schemeClr val="accent1">
                      <a:lumMod val="20000"/>
                      <a:lumOff val="80000"/>
                    </a:schemeClr>
                  </a:glow>
                </a:effectLst>
              </a:rPr>
              <a:t>Wash hands? No! – </a:t>
            </a:r>
            <a:r>
              <a:rPr lang="en-GB" sz="2800" b="1" i="1" dirty="0" smtClean="0">
                <a:ln w="12700">
                  <a:solidFill>
                    <a:schemeClr val="tx1"/>
                  </a:solidFill>
                </a:ln>
                <a:solidFill>
                  <a:srgbClr val="FF0000"/>
                </a:solidFill>
                <a:effectLst>
                  <a:glow rad="63500">
                    <a:srgbClr val="FFFF00"/>
                  </a:glow>
                </a:effectLst>
              </a:rPr>
              <a:t>“great compassion” </a:t>
            </a:r>
            <a:r>
              <a:rPr lang="en-GB" sz="2800" b="1" dirty="0" smtClean="0">
                <a:ln w="12700">
                  <a:solidFill>
                    <a:schemeClr val="tx1"/>
                  </a:solidFill>
                </a:ln>
                <a:solidFill>
                  <a:srgbClr val="FF0000"/>
                </a:solidFill>
                <a:effectLst>
                  <a:glow rad="63500">
                    <a:srgbClr val="FFFF00"/>
                  </a:glow>
                </a:effectLst>
              </a:rPr>
              <a:t>v.19</a:t>
            </a:r>
          </a:p>
          <a:p>
            <a:pPr lvl="1"/>
            <a:r>
              <a:rPr lang="en-GB" sz="2800" b="1" dirty="0" smtClean="0">
                <a:ln w="12700">
                  <a:solidFill>
                    <a:schemeClr val="tx1"/>
                  </a:solidFill>
                </a:ln>
                <a:solidFill>
                  <a:srgbClr val="002060"/>
                </a:solidFill>
                <a:effectLst>
                  <a:glow rad="63500">
                    <a:srgbClr val="FFFF00"/>
                  </a:glow>
                </a:effectLst>
              </a:rPr>
              <a:t>Two important statements: </a:t>
            </a:r>
          </a:p>
          <a:p>
            <a:pPr marL="1074738" lvl="1" indent="-358775">
              <a:buFont typeface="Arial" panose="020B0604020202020204" pitchFamily="34" charset="0"/>
              <a:buChar char="•"/>
            </a:pPr>
            <a:r>
              <a:rPr lang="en-GB" sz="2400" b="1" i="1" dirty="0" smtClean="0">
                <a:ln>
                  <a:solidFill>
                    <a:schemeClr val="tx1"/>
                  </a:solidFill>
                </a:ln>
                <a:solidFill>
                  <a:srgbClr val="FF0000"/>
                </a:solidFill>
                <a:effectLst>
                  <a:glow rad="63500">
                    <a:srgbClr val="FFFF00"/>
                  </a:glow>
                </a:effectLst>
              </a:rPr>
              <a:t>"They </a:t>
            </a:r>
            <a:r>
              <a:rPr lang="en-GB" sz="2400" b="1" i="1" dirty="0">
                <a:ln>
                  <a:solidFill>
                    <a:schemeClr val="tx1"/>
                  </a:solidFill>
                </a:ln>
                <a:solidFill>
                  <a:srgbClr val="FF0000"/>
                </a:solidFill>
                <a:effectLst>
                  <a:glow rad="63500">
                    <a:srgbClr val="FFFF00"/>
                  </a:glow>
                </a:effectLst>
              </a:rPr>
              <a:t>refused to listen and failed to remember</a:t>
            </a:r>
            <a:r>
              <a:rPr lang="en-GB" sz="2400" b="1" i="1" dirty="0" smtClean="0">
                <a:ln>
                  <a:solidFill>
                    <a:schemeClr val="tx1"/>
                  </a:solidFill>
                </a:ln>
                <a:solidFill>
                  <a:srgbClr val="FF0000"/>
                </a:solidFill>
                <a:effectLst>
                  <a:glow rad="63500">
                    <a:srgbClr val="FFFF00"/>
                  </a:glow>
                </a:effectLst>
              </a:rPr>
              <a:t>....“ </a:t>
            </a:r>
            <a:r>
              <a:rPr lang="en-GB" sz="2400" b="1" dirty="0" smtClean="0">
                <a:ln>
                  <a:solidFill>
                    <a:schemeClr val="tx1"/>
                  </a:solidFill>
                </a:ln>
                <a:solidFill>
                  <a:srgbClr val="FF0000"/>
                </a:solidFill>
                <a:effectLst>
                  <a:glow rad="63500">
                    <a:srgbClr val="FFFF00"/>
                  </a:glow>
                </a:effectLst>
              </a:rPr>
              <a:t>(v.17a)</a:t>
            </a:r>
          </a:p>
          <a:p>
            <a:pPr marL="715963" lvl="1" algn="ctr"/>
            <a:r>
              <a:rPr lang="en-GB" sz="2800" b="1" dirty="0" smtClean="0">
                <a:ln>
                  <a:solidFill>
                    <a:schemeClr val="tx1"/>
                  </a:solidFill>
                </a:ln>
                <a:solidFill>
                  <a:schemeClr val="accent1">
                    <a:lumMod val="50000"/>
                  </a:schemeClr>
                </a:solidFill>
                <a:effectLst>
                  <a:glow rad="63500">
                    <a:schemeClr val="accent1">
                      <a:lumMod val="20000"/>
                      <a:lumOff val="80000"/>
                    </a:schemeClr>
                  </a:glow>
                </a:effectLst>
              </a:rPr>
              <a:t>		Be careful not to harp on the negatives</a:t>
            </a:r>
            <a:r>
              <a:rPr lang="en-GB" sz="2400" b="1" dirty="0" smtClean="0">
                <a:ln>
                  <a:solidFill>
                    <a:schemeClr val="tx1"/>
                  </a:solidFill>
                </a:ln>
                <a:solidFill>
                  <a:srgbClr val="FF0000"/>
                </a:solidFill>
                <a:effectLst>
                  <a:glow rad="63500">
                    <a:srgbClr val="FFFF00"/>
                  </a:glow>
                </a:effectLst>
              </a:rPr>
              <a:t>		</a:t>
            </a:r>
            <a:endParaRPr lang="en-GB" sz="3200" b="1" dirty="0" smtClean="0">
              <a:ln w="12700">
                <a:solidFill>
                  <a:schemeClr val="tx1"/>
                </a:solidFill>
              </a:ln>
              <a:solidFill>
                <a:schemeClr val="accent1">
                  <a:lumMod val="50000"/>
                </a:schemeClr>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88782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4093428"/>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i="1" dirty="0" smtClean="0">
                <a:ln w="12700">
                  <a:solidFill>
                    <a:schemeClr val="tx1"/>
                  </a:solidFill>
                </a:ln>
                <a:solidFill>
                  <a:srgbClr val="0070C0"/>
                </a:solidFill>
                <a:effectLst>
                  <a:glow rad="63500">
                    <a:schemeClr val="accent1">
                      <a:lumMod val="20000"/>
                      <a:lumOff val="80000"/>
                    </a:schemeClr>
                  </a:glow>
                </a:effectLst>
              </a:rPr>
              <a:t>Wash hands? No! – </a:t>
            </a:r>
            <a:r>
              <a:rPr lang="en-GB" sz="2800" b="1" i="1" dirty="0" smtClean="0">
                <a:ln w="12700">
                  <a:solidFill>
                    <a:schemeClr val="tx1"/>
                  </a:solidFill>
                </a:ln>
                <a:solidFill>
                  <a:srgbClr val="FF0000"/>
                </a:solidFill>
                <a:effectLst>
                  <a:glow rad="63500">
                    <a:srgbClr val="FFFF00"/>
                  </a:glow>
                </a:effectLst>
              </a:rPr>
              <a:t>“great compassion” </a:t>
            </a:r>
            <a:r>
              <a:rPr lang="en-GB" sz="2800" b="1" dirty="0" smtClean="0">
                <a:ln w="12700">
                  <a:solidFill>
                    <a:schemeClr val="tx1"/>
                  </a:solidFill>
                </a:ln>
                <a:solidFill>
                  <a:srgbClr val="FF0000"/>
                </a:solidFill>
                <a:effectLst>
                  <a:glow rad="63500">
                    <a:srgbClr val="FFFF00"/>
                  </a:glow>
                </a:effectLst>
              </a:rPr>
              <a:t>v.19</a:t>
            </a:r>
          </a:p>
          <a:p>
            <a:pPr lvl="1"/>
            <a:r>
              <a:rPr lang="en-GB" sz="2800" b="1" dirty="0" smtClean="0">
                <a:ln w="12700">
                  <a:solidFill>
                    <a:schemeClr val="tx1"/>
                  </a:solidFill>
                </a:ln>
                <a:solidFill>
                  <a:srgbClr val="002060"/>
                </a:solidFill>
                <a:effectLst>
                  <a:glow rad="63500">
                    <a:srgbClr val="FFFF00"/>
                  </a:glow>
                </a:effectLst>
              </a:rPr>
              <a:t>Two important statements: </a:t>
            </a:r>
          </a:p>
          <a:p>
            <a:pPr marL="1074738" lvl="1" indent="-358775">
              <a:buFont typeface="Arial" panose="020B0604020202020204" pitchFamily="34" charset="0"/>
              <a:buChar char="•"/>
            </a:pPr>
            <a:r>
              <a:rPr lang="en-GB" sz="2000" b="1" i="1" dirty="0" smtClean="0">
                <a:ln>
                  <a:solidFill>
                    <a:schemeClr val="tx1"/>
                  </a:solidFill>
                </a:ln>
                <a:solidFill>
                  <a:srgbClr val="FF0000"/>
                </a:solidFill>
                <a:effectLst>
                  <a:glow rad="63500">
                    <a:srgbClr val="FFFF00"/>
                  </a:glow>
                </a:effectLst>
              </a:rPr>
              <a:t>"They </a:t>
            </a:r>
            <a:r>
              <a:rPr lang="en-GB" sz="2000" b="1" i="1" dirty="0">
                <a:ln>
                  <a:solidFill>
                    <a:schemeClr val="tx1"/>
                  </a:solidFill>
                </a:ln>
                <a:solidFill>
                  <a:srgbClr val="FF0000"/>
                </a:solidFill>
                <a:effectLst>
                  <a:glow rad="63500">
                    <a:srgbClr val="FFFF00"/>
                  </a:glow>
                </a:effectLst>
              </a:rPr>
              <a:t>refused to listen and failed to remember</a:t>
            </a:r>
            <a:r>
              <a:rPr lang="en-GB" sz="2000" b="1" i="1" dirty="0" smtClean="0">
                <a:ln>
                  <a:solidFill>
                    <a:schemeClr val="tx1"/>
                  </a:solidFill>
                </a:ln>
                <a:solidFill>
                  <a:srgbClr val="FF0000"/>
                </a:solidFill>
                <a:effectLst>
                  <a:glow rad="63500">
                    <a:srgbClr val="FFFF00"/>
                  </a:glow>
                </a:effectLst>
              </a:rPr>
              <a:t>....“ </a:t>
            </a:r>
            <a:r>
              <a:rPr lang="en-GB" sz="2000" b="1" dirty="0" smtClean="0">
                <a:ln>
                  <a:solidFill>
                    <a:schemeClr val="tx1"/>
                  </a:solidFill>
                </a:ln>
                <a:solidFill>
                  <a:srgbClr val="FF0000"/>
                </a:solidFill>
                <a:effectLst>
                  <a:glow rad="63500">
                    <a:srgbClr val="FFFF00"/>
                  </a:glow>
                </a:effectLst>
              </a:rPr>
              <a:t>(v.17a)</a:t>
            </a:r>
          </a:p>
          <a:p>
            <a:pPr marL="1074738" lvl="1" indent="-358775">
              <a:buFont typeface="Arial" panose="020B0604020202020204" pitchFamily="34" charset="0"/>
              <a:buChar char="•"/>
            </a:pPr>
            <a:r>
              <a:rPr lang="en-GB" sz="2400" b="1" i="1" dirty="0" smtClean="0">
                <a:ln>
                  <a:solidFill>
                    <a:schemeClr val="tx1"/>
                  </a:solidFill>
                </a:ln>
                <a:solidFill>
                  <a:srgbClr val="FF0000"/>
                </a:solidFill>
                <a:effectLst>
                  <a:glow rad="63500">
                    <a:srgbClr val="FFFF00"/>
                  </a:glow>
                </a:effectLst>
              </a:rPr>
              <a:t>“…they put your law behind their backs.” </a:t>
            </a:r>
            <a:r>
              <a:rPr lang="en-GB" sz="2400" b="1" dirty="0" smtClean="0">
                <a:ln>
                  <a:solidFill>
                    <a:schemeClr val="tx1"/>
                  </a:solidFill>
                </a:ln>
                <a:solidFill>
                  <a:srgbClr val="FF0000"/>
                </a:solidFill>
                <a:effectLst>
                  <a:glow rad="63500">
                    <a:srgbClr val="FFFF00"/>
                  </a:glow>
                </a:effectLst>
              </a:rPr>
              <a:t>(v.26)</a:t>
            </a:r>
          </a:p>
          <a:p>
            <a:pPr marL="715963" lvl="1"/>
            <a:r>
              <a:rPr lang="en-GB" sz="2800" b="1" dirty="0" smtClean="0">
                <a:ln>
                  <a:solidFill>
                    <a:schemeClr val="tx1"/>
                  </a:solidFill>
                </a:ln>
                <a:solidFill>
                  <a:schemeClr val="accent1">
                    <a:lumMod val="50000"/>
                  </a:schemeClr>
                </a:solidFill>
                <a:effectLst>
                  <a:glow rad="63500">
                    <a:srgbClr val="FFFF00"/>
                  </a:glow>
                </a:effectLst>
              </a:rPr>
              <a:t>Defiance – they deliberately ignored God’s law</a:t>
            </a:r>
            <a:r>
              <a:rPr lang="en-GB" sz="2800" b="1" dirty="0" smtClean="0">
                <a:ln>
                  <a:solidFill>
                    <a:schemeClr val="tx1"/>
                  </a:solidFill>
                </a:ln>
                <a:solidFill>
                  <a:schemeClr val="accent1">
                    <a:lumMod val="50000"/>
                  </a:schemeClr>
                </a:solidFill>
                <a:effectLst>
                  <a:glow rad="63500">
                    <a:schemeClr val="accent1">
                      <a:lumMod val="20000"/>
                      <a:lumOff val="80000"/>
                    </a:schemeClr>
                  </a:glow>
                </a:effectLst>
              </a:rPr>
              <a:t>	</a:t>
            </a:r>
            <a:r>
              <a:rPr lang="en-GB" sz="2400" b="1" dirty="0" smtClean="0">
                <a:ln>
                  <a:solidFill>
                    <a:schemeClr val="tx1"/>
                  </a:solidFill>
                </a:ln>
                <a:solidFill>
                  <a:srgbClr val="FF0000"/>
                </a:solidFill>
                <a:effectLst>
                  <a:glow rad="63500">
                    <a:srgbClr val="FFFF00"/>
                  </a:glow>
                </a:effectLst>
              </a:rPr>
              <a:t>		</a:t>
            </a:r>
            <a:endParaRPr lang="en-GB" sz="3200" b="1" dirty="0" smtClean="0">
              <a:ln w="12700">
                <a:solidFill>
                  <a:schemeClr val="tx1"/>
                </a:solidFill>
              </a:ln>
              <a:solidFill>
                <a:schemeClr val="accent1">
                  <a:lumMod val="50000"/>
                </a:schemeClr>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2129070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4524315"/>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i="1" dirty="0" smtClean="0">
                <a:ln w="12700">
                  <a:solidFill>
                    <a:schemeClr val="tx1"/>
                  </a:solidFill>
                </a:ln>
                <a:solidFill>
                  <a:srgbClr val="0070C0"/>
                </a:solidFill>
                <a:effectLst>
                  <a:glow rad="63500">
                    <a:schemeClr val="accent1">
                      <a:lumMod val="20000"/>
                      <a:lumOff val="80000"/>
                    </a:schemeClr>
                  </a:glow>
                </a:effectLst>
              </a:rPr>
              <a:t>Wash hands? No! – </a:t>
            </a:r>
            <a:r>
              <a:rPr lang="en-GB" sz="2800" b="1" i="1" dirty="0" smtClean="0">
                <a:ln w="12700">
                  <a:solidFill>
                    <a:schemeClr val="tx1"/>
                  </a:solidFill>
                </a:ln>
                <a:solidFill>
                  <a:srgbClr val="FF0000"/>
                </a:solidFill>
                <a:effectLst>
                  <a:glow rad="63500">
                    <a:srgbClr val="FFFF00"/>
                  </a:glow>
                </a:effectLst>
              </a:rPr>
              <a:t>“great compassion” </a:t>
            </a:r>
            <a:r>
              <a:rPr lang="en-GB" sz="2800" b="1" dirty="0" smtClean="0">
                <a:ln w="12700">
                  <a:solidFill>
                    <a:schemeClr val="tx1"/>
                  </a:solidFill>
                </a:ln>
                <a:solidFill>
                  <a:srgbClr val="FF0000"/>
                </a:solidFill>
                <a:effectLst>
                  <a:glow rad="63500">
                    <a:srgbClr val="FFFF00"/>
                  </a:glow>
                </a:effectLst>
              </a:rPr>
              <a:t>v.19</a:t>
            </a:r>
          </a:p>
          <a:p>
            <a:pPr lvl="1"/>
            <a:r>
              <a:rPr lang="en-GB" sz="2800" b="1" dirty="0" smtClean="0">
                <a:ln w="12700">
                  <a:solidFill>
                    <a:schemeClr val="tx1"/>
                  </a:solidFill>
                </a:ln>
                <a:solidFill>
                  <a:srgbClr val="002060"/>
                </a:solidFill>
                <a:effectLst>
                  <a:glow rad="63500">
                    <a:srgbClr val="FFFF00"/>
                  </a:glow>
                </a:effectLst>
              </a:rPr>
              <a:t>Two important statements: </a:t>
            </a:r>
          </a:p>
          <a:p>
            <a:pPr marL="1074738" lvl="1" indent="-358775">
              <a:buFont typeface="Arial" panose="020B0604020202020204" pitchFamily="34" charset="0"/>
              <a:buChar char="•"/>
            </a:pPr>
            <a:r>
              <a:rPr lang="en-GB" sz="2000" b="1" i="1" dirty="0" smtClean="0">
                <a:ln>
                  <a:solidFill>
                    <a:schemeClr val="tx1"/>
                  </a:solidFill>
                </a:ln>
                <a:solidFill>
                  <a:srgbClr val="FF0000"/>
                </a:solidFill>
                <a:effectLst>
                  <a:glow rad="63500">
                    <a:srgbClr val="FFFF00"/>
                  </a:glow>
                </a:effectLst>
              </a:rPr>
              <a:t>"They </a:t>
            </a:r>
            <a:r>
              <a:rPr lang="en-GB" sz="2000" b="1" i="1" dirty="0">
                <a:ln>
                  <a:solidFill>
                    <a:schemeClr val="tx1"/>
                  </a:solidFill>
                </a:ln>
                <a:solidFill>
                  <a:srgbClr val="FF0000"/>
                </a:solidFill>
                <a:effectLst>
                  <a:glow rad="63500">
                    <a:srgbClr val="FFFF00"/>
                  </a:glow>
                </a:effectLst>
              </a:rPr>
              <a:t>refused to listen and failed to remember</a:t>
            </a:r>
            <a:r>
              <a:rPr lang="en-GB" sz="2000" b="1" i="1" dirty="0" smtClean="0">
                <a:ln>
                  <a:solidFill>
                    <a:schemeClr val="tx1"/>
                  </a:solidFill>
                </a:ln>
                <a:solidFill>
                  <a:srgbClr val="FF0000"/>
                </a:solidFill>
                <a:effectLst>
                  <a:glow rad="63500">
                    <a:srgbClr val="FFFF00"/>
                  </a:glow>
                </a:effectLst>
              </a:rPr>
              <a:t>....“ </a:t>
            </a:r>
            <a:r>
              <a:rPr lang="en-GB" sz="2000" b="1" dirty="0" smtClean="0">
                <a:ln>
                  <a:solidFill>
                    <a:schemeClr val="tx1"/>
                  </a:solidFill>
                </a:ln>
                <a:solidFill>
                  <a:srgbClr val="FF0000"/>
                </a:solidFill>
                <a:effectLst>
                  <a:glow rad="63500">
                    <a:srgbClr val="FFFF00"/>
                  </a:glow>
                </a:effectLst>
              </a:rPr>
              <a:t>(v.17a)</a:t>
            </a:r>
          </a:p>
          <a:p>
            <a:pPr marL="1074738" lvl="1" indent="-358775">
              <a:buFont typeface="Arial" panose="020B0604020202020204" pitchFamily="34" charset="0"/>
              <a:buChar char="•"/>
            </a:pPr>
            <a:r>
              <a:rPr lang="en-GB" sz="2400" b="1" i="1" dirty="0" smtClean="0">
                <a:ln>
                  <a:solidFill>
                    <a:schemeClr val="tx1"/>
                  </a:solidFill>
                </a:ln>
                <a:solidFill>
                  <a:srgbClr val="FF0000"/>
                </a:solidFill>
                <a:effectLst>
                  <a:glow rad="63500">
                    <a:srgbClr val="FFFF00"/>
                  </a:glow>
                </a:effectLst>
              </a:rPr>
              <a:t>“…they put your law behind their backs.” </a:t>
            </a:r>
            <a:r>
              <a:rPr lang="en-GB" sz="2400" b="1" dirty="0" smtClean="0">
                <a:ln>
                  <a:solidFill>
                    <a:schemeClr val="tx1"/>
                  </a:solidFill>
                </a:ln>
                <a:solidFill>
                  <a:srgbClr val="FF0000"/>
                </a:solidFill>
                <a:effectLst>
                  <a:glow rad="63500">
                    <a:srgbClr val="FFFF00"/>
                  </a:glow>
                </a:effectLst>
              </a:rPr>
              <a:t>(v.26)</a:t>
            </a:r>
          </a:p>
          <a:p>
            <a:pPr marL="715963" lvl="1"/>
            <a:r>
              <a:rPr lang="en-GB" sz="2800" b="1" dirty="0" smtClean="0">
                <a:ln>
                  <a:solidFill>
                    <a:schemeClr val="tx1"/>
                  </a:solidFill>
                </a:ln>
                <a:solidFill>
                  <a:schemeClr val="accent1">
                    <a:lumMod val="50000"/>
                  </a:schemeClr>
                </a:solidFill>
                <a:effectLst>
                  <a:glow rad="63500">
                    <a:srgbClr val="FFFF00"/>
                  </a:glow>
                </a:effectLst>
              </a:rPr>
              <a:t>Defiance – they deliberately ignored God’s law</a:t>
            </a:r>
          </a:p>
          <a:p>
            <a:pPr marL="715963" lvl="1" algn="ctr"/>
            <a:r>
              <a:rPr lang="en-GB" sz="2800" b="1" dirty="0" smtClean="0">
                <a:ln>
                  <a:solidFill>
                    <a:schemeClr val="tx1"/>
                  </a:solidFill>
                </a:ln>
                <a:solidFill>
                  <a:schemeClr val="accent1">
                    <a:lumMod val="50000"/>
                  </a:schemeClr>
                </a:solidFill>
                <a:effectLst>
                  <a:glow rad="63500">
                    <a:schemeClr val="accent1">
                      <a:lumMod val="20000"/>
                      <a:lumOff val="80000"/>
                    </a:schemeClr>
                  </a:glow>
                </a:effectLst>
              </a:rPr>
              <a:t>   Be </a:t>
            </a:r>
            <a:r>
              <a:rPr lang="en-GB" sz="2800" b="1" dirty="0">
                <a:ln>
                  <a:solidFill>
                    <a:schemeClr val="tx1"/>
                  </a:solidFill>
                </a:ln>
                <a:solidFill>
                  <a:schemeClr val="accent1">
                    <a:lumMod val="50000"/>
                  </a:schemeClr>
                </a:solidFill>
                <a:effectLst>
                  <a:glow rad="63500">
                    <a:schemeClr val="accent1">
                      <a:lumMod val="20000"/>
                      <a:lumOff val="80000"/>
                    </a:schemeClr>
                  </a:glow>
                </a:effectLst>
              </a:rPr>
              <a:t>careful not to </a:t>
            </a:r>
            <a:r>
              <a:rPr lang="en-GB" sz="2800" b="1" dirty="0" smtClean="0">
                <a:ln>
                  <a:solidFill>
                    <a:schemeClr val="tx1"/>
                  </a:solidFill>
                </a:ln>
                <a:solidFill>
                  <a:schemeClr val="accent1">
                    <a:lumMod val="50000"/>
                  </a:schemeClr>
                </a:solidFill>
                <a:effectLst>
                  <a:glow rad="63500">
                    <a:schemeClr val="accent1">
                      <a:lumMod val="20000"/>
                      <a:lumOff val="80000"/>
                    </a:schemeClr>
                  </a:glow>
                </a:effectLst>
              </a:rPr>
              <a:t>do the same thing!	</a:t>
            </a:r>
            <a:r>
              <a:rPr lang="en-GB" sz="2400" b="1" dirty="0" smtClean="0">
                <a:ln>
                  <a:solidFill>
                    <a:schemeClr val="tx1"/>
                  </a:solidFill>
                </a:ln>
                <a:solidFill>
                  <a:srgbClr val="FF0000"/>
                </a:solidFill>
                <a:effectLst>
                  <a:glow rad="63500">
                    <a:srgbClr val="FFFF00"/>
                  </a:glow>
                </a:effectLst>
              </a:rPr>
              <a:t>		</a:t>
            </a:r>
            <a:endParaRPr lang="en-GB" sz="3200" b="1" dirty="0" smtClean="0">
              <a:ln w="12700">
                <a:solidFill>
                  <a:schemeClr val="tx1"/>
                </a:solidFill>
              </a:ln>
              <a:solidFill>
                <a:schemeClr val="accent1">
                  <a:lumMod val="50000"/>
                </a:schemeClr>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4882472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492990"/>
          </a:xfrm>
          <a:prstGeom prst="rect">
            <a:avLst/>
          </a:prstGeom>
          <a:blipFill>
            <a:blip r:embed="rId3"/>
            <a:tile tx="0" ty="0" sx="100000" sy="100000" flip="none" algn="tl"/>
          </a:blipFill>
          <a:effectLst>
            <a:glow rad="63500">
              <a:schemeClr val="accent1">
                <a:lumMod val="20000"/>
                <a:lumOff val="80000"/>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i="1" dirty="0" smtClean="0">
                <a:ln>
                  <a:solidFill>
                    <a:schemeClr val="tx1"/>
                  </a:solidFill>
                </a:ln>
                <a:solidFill>
                  <a:schemeClr val="accent5">
                    <a:lumMod val="75000"/>
                  </a:schemeClr>
                </a:solidFill>
                <a:effectLst>
                  <a:glow rad="63500">
                    <a:schemeClr val="accent1">
                      <a:lumMod val="20000"/>
                      <a:lumOff val="80000"/>
                    </a:schemeClr>
                  </a:glow>
                </a:effectLst>
              </a:rPr>
              <a:t>Conquest and compassion v.22-31</a:t>
            </a:r>
            <a:r>
              <a:rPr lang="en-GB" sz="2400" b="1" dirty="0" smtClean="0">
                <a:ln>
                  <a:solidFill>
                    <a:schemeClr val="tx1"/>
                  </a:solidFill>
                </a:ln>
                <a:solidFill>
                  <a:srgbClr val="FF0000"/>
                </a:solidFill>
                <a:effectLst>
                  <a:glow rad="63500">
                    <a:srgbClr val="FFFF00"/>
                  </a:glow>
                </a:effectLst>
              </a:rPr>
              <a:t>	</a:t>
            </a:r>
            <a:endParaRPr lang="en-GB" sz="3200" b="1" dirty="0" smtClean="0">
              <a:ln w="12700">
                <a:solidFill>
                  <a:schemeClr val="tx1"/>
                </a:solidFill>
              </a:ln>
              <a:solidFill>
                <a:schemeClr val="accent1">
                  <a:lumMod val="50000"/>
                </a:schemeClr>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7788286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3231654"/>
          </a:xfrm>
          <a:prstGeom prst="rect">
            <a:avLst/>
          </a:prstGeom>
          <a:blipFill>
            <a:blip r:embed="rId3"/>
            <a:tile tx="0" ty="0" sx="100000" sy="100000" flip="none" algn="tl"/>
          </a:blipFill>
          <a:effectLst>
            <a:glow rad="63500">
              <a:schemeClr val="accent1">
                <a:lumMod val="20000"/>
                <a:lumOff val="80000"/>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i="1" dirty="0" smtClean="0">
                <a:ln>
                  <a:solidFill>
                    <a:schemeClr val="tx1"/>
                  </a:solidFill>
                </a:ln>
                <a:solidFill>
                  <a:schemeClr val="accent5">
                    <a:lumMod val="75000"/>
                  </a:schemeClr>
                </a:solidFill>
                <a:effectLst>
                  <a:glow rad="63500">
                    <a:schemeClr val="accent1">
                      <a:lumMod val="20000"/>
                      <a:lumOff val="80000"/>
                    </a:schemeClr>
                  </a:glow>
                </a:effectLst>
              </a:rPr>
              <a:t>Conquest and compassion v.22-31</a:t>
            </a:r>
          </a:p>
          <a:p>
            <a:pPr marL="1428750" lvl="2" indent="-514350">
              <a:buSzPct val="80000"/>
              <a:buFont typeface="Wingdings" panose="05000000000000000000" pitchFamily="2" charset="2"/>
              <a:buChar char="Ø"/>
            </a:pPr>
            <a:r>
              <a:rPr lang="en-GB" sz="2400" b="1" dirty="0" smtClean="0">
                <a:ln>
                  <a:solidFill>
                    <a:schemeClr val="tx1"/>
                  </a:solidFill>
                </a:ln>
                <a:solidFill>
                  <a:srgbClr val="002060"/>
                </a:solidFill>
                <a:effectLst>
                  <a:glow rad="63500">
                    <a:schemeClr val="accent1">
                      <a:lumMod val="20000"/>
                      <a:lumOff val="80000"/>
                    </a:schemeClr>
                  </a:glow>
                </a:effectLst>
              </a:rPr>
              <a:t>Decades of yoyo - </a:t>
            </a:r>
            <a:r>
              <a:rPr lang="en-GB" sz="2400" b="1" i="1" dirty="0">
                <a:ln>
                  <a:solidFill>
                    <a:schemeClr val="tx1"/>
                  </a:solidFill>
                </a:ln>
                <a:solidFill>
                  <a:srgbClr val="FF0000"/>
                </a:solidFill>
                <a:effectLst>
                  <a:glow rad="63500">
                    <a:srgbClr val="FFFF00"/>
                  </a:glow>
                </a:effectLst>
              </a:rPr>
              <a:t>“They were disobedient and rebelled against you; they put your law behind their backs</a:t>
            </a:r>
            <a:r>
              <a:rPr lang="en-GB" sz="2400" b="1" i="1" dirty="0" smtClean="0">
                <a:ln>
                  <a:solidFill>
                    <a:schemeClr val="tx1"/>
                  </a:solidFill>
                </a:ln>
                <a:solidFill>
                  <a:srgbClr val="FF0000"/>
                </a:solidFill>
                <a:effectLst>
                  <a:glow rad="63500">
                    <a:srgbClr val="FFFF00"/>
                  </a:glow>
                </a:effectLst>
              </a:rPr>
              <a:t>” </a:t>
            </a:r>
            <a:r>
              <a:rPr lang="en-GB" sz="2400" b="1" dirty="0" smtClean="0">
                <a:ln>
                  <a:solidFill>
                    <a:schemeClr val="tx1"/>
                  </a:solidFill>
                </a:ln>
                <a:solidFill>
                  <a:srgbClr val="FF0000"/>
                </a:solidFill>
                <a:effectLst>
                  <a:glow rad="63500">
                    <a:srgbClr val="FFFF00"/>
                  </a:glow>
                </a:effectLst>
              </a:rPr>
              <a:t>(v.26)</a:t>
            </a:r>
            <a:r>
              <a:rPr lang="en-GB" sz="2400" b="1" i="1" dirty="0" smtClean="0">
                <a:ln>
                  <a:solidFill>
                    <a:schemeClr val="tx1"/>
                  </a:solidFill>
                </a:ln>
                <a:solidFill>
                  <a:srgbClr val="FF0000"/>
                </a:solidFill>
                <a:effectLst>
                  <a:glow rad="63500">
                    <a:srgbClr val="FFFF00"/>
                  </a:glow>
                </a:effectLst>
              </a:rPr>
              <a:t> </a:t>
            </a:r>
            <a:r>
              <a:rPr lang="en-GB" sz="2400" b="1" dirty="0" smtClean="0">
                <a:ln>
                  <a:solidFill>
                    <a:schemeClr val="tx1"/>
                  </a:solidFill>
                </a:ln>
                <a:solidFill>
                  <a:srgbClr val="FF0000"/>
                </a:solidFill>
                <a:effectLst>
                  <a:glow rad="63500">
                    <a:srgbClr val="FFFF00"/>
                  </a:glow>
                </a:effectLst>
              </a:rPr>
              <a:t>		</a:t>
            </a:r>
            <a:endParaRPr lang="en-GB" sz="3200" b="1" dirty="0" smtClean="0">
              <a:ln w="12700">
                <a:solidFill>
                  <a:schemeClr val="tx1"/>
                </a:solidFill>
              </a:ln>
              <a:solidFill>
                <a:schemeClr val="accent1">
                  <a:lumMod val="50000"/>
                </a:schemeClr>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40119265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5447645"/>
          </a:xfrm>
          <a:prstGeom prst="rect">
            <a:avLst/>
          </a:prstGeom>
          <a:blipFill>
            <a:blip r:embed="rId3"/>
            <a:tile tx="0" ty="0" sx="100000" sy="100000" flip="none" algn="tl"/>
          </a:blipFill>
          <a:effectLst>
            <a:glow rad="63500">
              <a:schemeClr val="accent1">
                <a:lumMod val="20000"/>
                <a:lumOff val="80000"/>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i="1" dirty="0" smtClean="0">
                <a:ln>
                  <a:solidFill>
                    <a:schemeClr val="tx1"/>
                  </a:solidFill>
                </a:ln>
                <a:solidFill>
                  <a:schemeClr val="accent5">
                    <a:lumMod val="75000"/>
                  </a:schemeClr>
                </a:solidFill>
                <a:effectLst>
                  <a:glow rad="63500">
                    <a:schemeClr val="accent1">
                      <a:lumMod val="20000"/>
                      <a:lumOff val="80000"/>
                    </a:schemeClr>
                  </a:glow>
                </a:effectLst>
              </a:rPr>
              <a:t>Conquest and compassion v.22-31</a:t>
            </a:r>
          </a:p>
          <a:p>
            <a:pPr marL="1428750" lvl="2" indent="-514350">
              <a:buSzPct val="80000"/>
              <a:buFont typeface="Wingdings" panose="05000000000000000000" pitchFamily="2" charset="2"/>
              <a:buChar char="Ø"/>
            </a:pPr>
            <a:r>
              <a:rPr lang="en-GB" sz="2400" b="1" dirty="0" smtClean="0">
                <a:ln>
                  <a:solidFill>
                    <a:schemeClr val="tx1"/>
                  </a:solidFill>
                </a:ln>
                <a:solidFill>
                  <a:srgbClr val="002060"/>
                </a:solidFill>
                <a:effectLst>
                  <a:glow rad="63500">
                    <a:schemeClr val="accent1">
                      <a:lumMod val="20000"/>
                      <a:lumOff val="80000"/>
                    </a:schemeClr>
                  </a:glow>
                </a:effectLst>
              </a:rPr>
              <a:t>Decades of yoyo - </a:t>
            </a:r>
            <a:r>
              <a:rPr lang="en-GB" b="1" i="1" dirty="0">
                <a:ln>
                  <a:solidFill>
                    <a:schemeClr val="tx1"/>
                  </a:solidFill>
                </a:ln>
                <a:solidFill>
                  <a:srgbClr val="FF0000"/>
                </a:solidFill>
                <a:effectLst>
                  <a:glow rad="63500">
                    <a:srgbClr val="FFFF00"/>
                  </a:glow>
                </a:effectLst>
              </a:rPr>
              <a:t>“They were disobedient and rebelled against you; they put your law behind their backs</a:t>
            </a:r>
            <a:r>
              <a:rPr lang="en-GB" b="1" i="1" dirty="0" smtClean="0">
                <a:ln>
                  <a:solidFill>
                    <a:schemeClr val="tx1"/>
                  </a:solidFill>
                </a:ln>
                <a:solidFill>
                  <a:srgbClr val="FF0000"/>
                </a:solidFill>
                <a:effectLst>
                  <a:glow rad="63500">
                    <a:srgbClr val="FFFF00"/>
                  </a:glow>
                </a:effectLst>
              </a:rPr>
              <a:t>” </a:t>
            </a:r>
            <a:r>
              <a:rPr lang="en-GB" b="1" dirty="0" smtClean="0">
                <a:ln>
                  <a:solidFill>
                    <a:schemeClr val="tx1"/>
                  </a:solidFill>
                </a:ln>
                <a:solidFill>
                  <a:srgbClr val="FF0000"/>
                </a:solidFill>
                <a:effectLst>
                  <a:glow rad="63500">
                    <a:srgbClr val="FFFF00"/>
                  </a:glow>
                </a:effectLst>
              </a:rPr>
              <a:t>(v.26)</a:t>
            </a:r>
            <a:r>
              <a:rPr lang="en-GB" b="1" i="1" dirty="0" smtClean="0">
                <a:ln>
                  <a:solidFill>
                    <a:schemeClr val="tx1"/>
                  </a:solidFill>
                </a:ln>
                <a:solidFill>
                  <a:srgbClr val="FF0000"/>
                </a:solidFill>
                <a:effectLst>
                  <a:glow rad="63500">
                    <a:srgbClr val="FFFF00"/>
                  </a:glow>
                </a:effectLst>
              </a:rPr>
              <a:t> </a:t>
            </a:r>
          </a:p>
          <a:p>
            <a:pPr marL="1433513" lvl="2">
              <a:buSzPct val="80000"/>
            </a:pPr>
            <a:r>
              <a:rPr lang="en-GB" sz="2000" b="1" i="1" dirty="0">
                <a:ln>
                  <a:solidFill>
                    <a:schemeClr val="tx1"/>
                  </a:solidFill>
                </a:ln>
                <a:solidFill>
                  <a:srgbClr val="FF0000"/>
                </a:solidFill>
                <a:effectLst>
                  <a:glow rad="63500">
                    <a:srgbClr val="FFFF00"/>
                  </a:glow>
                </a:effectLst>
              </a:rPr>
              <a:t>Then the Spirit of God came on Zechariah son of Jehoiada the priest. He stood before the people and said, ‘this is what God says: “Why do you disobey the </a:t>
            </a:r>
            <a:r>
              <a:rPr lang="en-GB" sz="2000" b="1" i="1" cap="small" dirty="0">
                <a:ln>
                  <a:solidFill>
                    <a:schemeClr val="tx1"/>
                  </a:solidFill>
                </a:ln>
                <a:solidFill>
                  <a:srgbClr val="FF0000"/>
                </a:solidFill>
                <a:effectLst>
                  <a:glow rad="63500">
                    <a:srgbClr val="FFFF00"/>
                  </a:glow>
                </a:effectLst>
              </a:rPr>
              <a:t>Lord</a:t>
            </a:r>
            <a:r>
              <a:rPr lang="en-GB" sz="2000" b="1" i="1" dirty="0">
                <a:ln>
                  <a:solidFill>
                    <a:schemeClr val="tx1"/>
                  </a:solidFill>
                </a:ln>
                <a:solidFill>
                  <a:srgbClr val="FF0000"/>
                </a:solidFill>
                <a:effectLst>
                  <a:glow rad="63500">
                    <a:srgbClr val="FFFF00"/>
                  </a:glow>
                </a:effectLst>
              </a:rPr>
              <a:t>’s commands? You will not prosper. Because you have forsaken the </a:t>
            </a:r>
            <a:r>
              <a:rPr lang="en-GB" sz="2000" b="1" i="1" cap="small" dirty="0">
                <a:ln>
                  <a:solidFill>
                    <a:schemeClr val="tx1"/>
                  </a:solidFill>
                </a:ln>
                <a:solidFill>
                  <a:srgbClr val="FF0000"/>
                </a:solidFill>
                <a:effectLst>
                  <a:glow rad="63500">
                    <a:srgbClr val="FFFF00"/>
                  </a:glow>
                </a:effectLst>
              </a:rPr>
              <a:t>Lord</a:t>
            </a:r>
            <a:r>
              <a:rPr lang="en-GB" sz="2000" b="1" i="1" dirty="0">
                <a:ln>
                  <a:solidFill>
                    <a:schemeClr val="tx1"/>
                  </a:solidFill>
                </a:ln>
                <a:solidFill>
                  <a:srgbClr val="FF0000"/>
                </a:solidFill>
                <a:effectLst>
                  <a:glow rad="63500">
                    <a:srgbClr val="FFFF00"/>
                  </a:glow>
                </a:effectLst>
              </a:rPr>
              <a:t>, he has forsaken you.”’ </a:t>
            </a:r>
            <a:r>
              <a:rPr lang="en-GB" sz="2000" b="1" i="1" baseline="30000" dirty="0">
                <a:ln>
                  <a:solidFill>
                    <a:schemeClr val="tx1"/>
                  </a:solidFill>
                </a:ln>
                <a:solidFill>
                  <a:srgbClr val="FF0000"/>
                </a:solidFill>
                <a:effectLst>
                  <a:glow rad="63500">
                    <a:srgbClr val="FFFF00"/>
                  </a:glow>
                </a:effectLst>
              </a:rPr>
              <a:t> </a:t>
            </a:r>
            <a:r>
              <a:rPr lang="en-GB" sz="2000" b="1" i="1" dirty="0">
                <a:ln>
                  <a:solidFill>
                    <a:schemeClr val="tx1"/>
                  </a:solidFill>
                </a:ln>
                <a:solidFill>
                  <a:srgbClr val="FF0000"/>
                </a:solidFill>
                <a:effectLst>
                  <a:glow rad="63500">
                    <a:srgbClr val="FFFF00"/>
                  </a:glow>
                </a:effectLst>
              </a:rPr>
              <a:t>But they plotted against him, and by order of the king they stoned him to death in the courtyard of the </a:t>
            </a:r>
            <a:r>
              <a:rPr lang="en-GB" sz="2000" b="1" i="1" cap="small" dirty="0">
                <a:ln>
                  <a:solidFill>
                    <a:schemeClr val="tx1"/>
                  </a:solidFill>
                </a:ln>
                <a:solidFill>
                  <a:srgbClr val="FF0000"/>
                </a:solidFill>
                <a:effectLst>
                  <a:glow rad="63500">
                    <a:srgbClr val="FFFF00"/>
                  </a:glow>
                </a:effectLst>
              </a:rPr>
              <a:t>Lord</a:t>
            </a:r>
            <a:r>
              <a:rPr lang="en-GB" sz="2000" b="1" i="1" dirty="0">
                <a:ln>
                  <a:solidFill>
                    <a:schemeClr val="tx1"/>
                  </a:solidFill>
                </a:ln>
                <a:solidFill>
                  <a:srgbClr val="FF0000"/>
                </a:solidFill>
                <a:effectLst>
                  <a:glow rad="63500">
                    <a:srgbClr val="FFFF00"/>
                  </a:glow>
                </a:effectLst>
              </a:rPr>
              <a:t>’s temple. </a:t>
            </a:r>
            <a:r>
              <a:rPr lang="en-GB" sz="2000" b="1" i="1" baseline="30000" dirty="0">
                <a:ln>
                  <a:solidFill>
                    <a:schemeClr val="tx1"/>
                  </a:solidFill>
                </a:ln>
                <a:solidFill>
                  <a:srgbClr val="FF0000"/>
                </a:solidFill>
                <a:effectLst>
                  <a:glow rad="63500">
                    <a:srgbClr val="FFFF00"/>
                  </a:glow>
                </a:effectLst>
              </a:rPr>
              <a:t> </a:t>
            </a:r>
            <a:r>
              <a:rPr lang="en-GB" sz="2000" b="1" i="1" dirty="0">
                <a:ln>
                  <a:solidFill>
                    <a:schemeClr val="tx1"/>
                  </a:solidFill>
                </a:ln>
                <a:solidFill>
                  <a:srgbClr val="FF0000"/>
                </a:solidFill>
                <a:effectLst>
                  <a:glow rad="63500">
                    <a:srgbClr val="FFFF00"/>
                  </a:glow>
                </a:effectLst>
              </a:rPr>
              <a:t>King Joash did not remember the kindness Zechariah’s father Jehoiada had </a:t>
            </a:r>
            <a:r>
              <a:rPr lang="en-GB" sz="2000" b="1" i="1" dirty="0" smtClean="0">
                <a:ln>
                  <a:solidFill>
                    <a:schemeClr val="tx1"/>
                  </a:solidFill>
                </a:ln>
                <a:solidFill>
                  <a:srgbClr val="FF0000"/>
                </a:solidFill>
                <a:effectLst>
                  <a:glow rad="63500">
                    <a:srgbClr val="FFFF00"/>
                  </a:glow>
                </a:effectLst>
              </a:rPr>
              <a:t>shown </a:t>
            </a:r>
            <a:r>
              <a:rPr lang="en-GB" sz="2000" b="1" i="1" dirty="0">
                <a:ln>
                  <a:solidFill>
                    <a:schemeClr val="tx1"/>
                  </a:solidFill>
                </a:ln>
                <a:solidFill>
                  <a:srgbClr val="FF0000"/>
                </a:solidFill>
                <a:effectLst>
                  <a:glow rad="63500">
                    <a:srgbClr val="FFFF00"/>
                  </a:glow>
                </a:effectLst>
              </a:rPr>
              <a:t>but killed his son, who said as he lay dying, ‘May the </a:t>
            </a:r>
            <a:r>
              <a:rPr lang="en-GB" sz="2000" b="1" i="1" cap="small" dirty="0" smtClean="0">
                <a:ln>
                  <a:solidFill>
                    <a:schemeClr val="tx1"/>
                  </a:solidFill>
                </a:ln>
                <a:solidFill>
                  <a:srgbClr val="FF0000"/>
                </a:solidFill>
                <a:effectLst>
                  <a:glow rad="63500">
                    <a:srgbClr val="FFFF00"/>
                  </a:glow>
                </a:effectLst>
              </a:rPr>
              <a:t>Lord </a:t>
            </a:r>
            <a:r>
              <a:rPr lang="en-GB" sz="2000" b="1" i="1" dirty="0" smtClean="0">
                <a:ln>
                  <a:solidFill>
                    <a:schemeClr val="tx1"/>
                  </a:solidFill>
                </a:ln>
                <a:solidFill>
                  <a:srgbClr val="FF0000"/>
                </a:solidFill>
                <a:effectLst>
                  <a:glow rad="63500">
                    <a:srgbClr val="FFFF00"/>
                  </a:glow>
                </a:effectLst>
              </a:rPr>
              <a:t>see </a:t>
            </a:r>
            <a:r>
              <a:rPr lang="en-GB" sz="2000" b="1" i="1" dirty="0">
                <a:ln>
                  <a:solidFill>
                    <a:schemeClr val="tx1"/>
                  </a:solidFill>
                </a:ln>
                <a:solidFill>
                  <a:srgbClr val="FF0000"/>
                </a:solidFill>
                <a:effectLst>
                  <a:glow rad="63500">
                    <a:srgbClr val="FFFF00"/>
                  </a:glow>
                </a:effectLst>
              </a:rPr>
              <a:t>this and call you to account.’</a:t>
            </a:r>
            <a:r>
              <a:rPr lang="en-GB" sz="2000" b="1" i="1" dirty="0" smtClean="0">
                <a:ln>
                  <a:solidFill>
                    <a:schemeClr val="tx1"/>
                  </a:solidFill>
                </a:ln>
                <a:solidFill>
                  <a:srgbClr val="FF0000"/>
                </a:solidFill>
                <a:effectLst>
                  <a:glow rad="63500">
                    <a:srgbClr val="FFFF00"/>
                  </a:glow>
                </a:effectLst>
              </a:rPr>
              <a:t>  </a:t>
            </a:r>
            <a:r>
              <a:rPr lang="en-GB" sz="2000" b="1" dirty="0" smtClean="0">
                <a:ln>
                  <a:solidFill>
                    <a:schemeClr val="tx1"/>
                  </a:solidFill>
                </a:ln>
                <a:solidFill>
                  <a:srgbClr val="FF0000"/>
                </a:solidFill>
                <a:effectLst>
                  <a:glow rad="63500">
                    <a:srgbClr val="FFFF00"/>
                  </a:glow>
                </a:effectLst>
              </a:rPr>
              <a:t>(2Chron.24:20-22)</a:t>
            </a:r>
            <a:r>
              <a:rPr lang="en-GB" sz="2400" b="1" dirty="0" smtClean="0">
                <a:ln>
                  <a:solidFill>
                    <a:schemeClr val="tx1"/>
                  </a:solidFill>
                </a:ln>
                <a:solidFill>
                  <a:srgbClr val="FF0000"/>
                </a:solidFill>
                <a:effectLst>
                  <a:glow rad="63500">
                    <a:srgbClr val="FFFF00"/>
                  </a:glow>
                </a:effectLst>
              </a:rPr>
              <a:t>	</a:t>
            </a:r>
            <a:endParaRPr lang="en-GB" sz="3200" b="1" dirty="0" smtClean="0">
              <a:ln w="12700">
                <a:solidFill>
                  <a:schemeClr val="tx1"/>
                </a:solidFill>
              </a:ln>
              <a:solidFill>
                <a:schemeClr val="accent1">
                  <a:lumMod val="50000"/>
                </a:schemeClr>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26374301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4708981"/>
          </a:xfrm>
          <a:prstGeom prst="rect">
            <a:avLst/>
          </a:prstGeom>
          <a:blipFill>
            <a:blip r:embed="rId3"/>
            <a:tile tx="0" ty="0" sx="100000" sy="100000" flip="none" algn="tl"/>
          </a:blipFill>
          <a:effectLst>
            <a:glow rad="63500">
              <a:schemeClr val="accent1">
                <a:lumMod val="20000"/>
                <a:lumOff val="80000"/>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i="1" dirty="0" smtClean="0">
                <a:ln>
                  <a:solidFill>
                    <a:schemeClr val="tx1"/>
                  </a:solidFill>
                </a:ln>
                <a:solidFill>
                  <a:schemeClr val="accent5">
                    <a:lumMod val="75000"/>
                  </a:schemeClr>
                </a:solidFill>
                <a:effectLst>
                  <a:glow rad="63500">
                    <a:schemeClr val="accent1">
                      <a:lumMod val="20000"/>
                      <a:lumOff val="80000"/>
                    </a:schemeClr>
                  </a:glow>
                </a:effectLst>
              </a:rPr>
              <a:t>Conquest and compassion v.22-31</a:t>
            </a:r>
          </a:p>
          <a:p>
            <a:pPr marL="1428750" lvl="2" indent="-514350">
              <a:buSzPct val="80000"/>
              <a:buFont typeface="Wingdings" panose="05000000000000000000" pitchFamily="2" charset="2"/>
              <a:buChar char="Ø"/>
            </a:pPr>
            <a:r>
              <a:rPr lang="en-GB" sz="2400" b="1" dirty="0" smtClean="0">
                <a:ln>
                  <a:solidFill>
                    <a:schemeClr val="tx1"/>
                  </a:solidFill>
                </a:ln>
                <a:solidFill>
                  <a:srgbClr val="002060"/>
                </a:solidFill>
                <a:effectLst>
                  <a:glow rad="63500">
                    <a:schemeClr val="accent1">
                      <a:lumMod val="20000"/>
                      <a:lumOff val="80000"/>
                    </a:schemeClr>
                  </a:glow>
                </a:effectLst>
              </a:rPr>
              <a:t>Decades of yoyo</a:t>
            </a:r>
          </a:p>
          <a:p>
            <a:pPr marL="1428750" lvl="2" indent="-514350">
              <a:buSzPct val="80000"/>
              <a:buFont typeface="Wingdings" panose="05000000000000000000" pitchFamily="2" charset="2"/>
              <a:buChar char="Ø"/>
            </a:pPr>
            <a:r>
              <a:rPr lang="en-GB" sz="2400" b="1" dirty="0" smtClean="0">
                <a:ln>
                  <a:solidFill>
                    <a:schemeClr val="tx1"/>
                  </a:solidFill>
                </a:ln>
                <a:solidFill>
                  <a:srgbClr val="002060"/>
                </a:solidFill>
                <a:effectLst>
                  <a:glow rad="63500">
                    <a:schemeClr val="accent1">
                      <a:lumMod val="20000"/>
                      <a:lumOff val="80000"/>
                    </a:schemeClr>
                  </a:glow>
                </a:effectLst>
              </a:rPr>
              <a:t>God’s continued compassion</a:t>
            </a:r>
          </a:p>
          <a:p>
            <a:pPr marL="1433513" lvl="2">
              <a:buSzPct val="80000"/>
            </a:pPr>
            <a:r>
              <a:rPr lang="en-GB" sz="2400" b="1" i="1" dirty="0" smtClean="0">
                <a:ln>
                  <a:solidFill>
                    <a:schemeClr val="tx1"/>
                  </a:solidFill>
                </a:ln>
                <a:solidFill>
                  <a:srgbClr val="FF0000"/>
                </a:solidFill>
                <a:effectLst>
                  <a:glow rad="63500">
                    <a:srgbClr val="FFFF00"/>
                  </a:glow>
                </a:effectLst>
              </a:rPr>
              <a:t>So </a:t>
            </a:r>
            <a:r>
              <a:rPr lang="en-GB" sz="2400" b="1" i="1" dirty="0">
                <a:ln>
                  <a:solidFill>
                    <a:schemeClr val="tx1"/>
                  </a:solidFill>
                </a:ln>
                <a:solidFill>
                  <a:srgbClr val="FF0000"/>
                </a:solidFill>
                <a:effectLst>
                  <a:glow rad="63500">
                    <a:srgbClr val="FFFF00"/>
                  </a:glow>
                </a:effectLst>
              </a:rPr>
              <a:t>you handed them over to their enemies, who oppressed them. But when they were oppressed they cried out to you. From heaven you heard them, and in your great compassion you gave them deliverers, who rescued them from the hand of their </a:t>
            </a:r>
            <a:r>
              <a:rPr lang="en-GB" sz="2400" b="1" i="1" dirty="0" smtClean="0">
                <a:ln>
                  <a:solidFill>
                    <a:schemeClr val="tx1"/>
                  </a:solidFill>
                </a:ln>
                <a:solidFill>
                  <a:srgbClr val="FF0000"/>
                </a:solidFill>
                <a:effectLst>
                  <a:glow rad="63500">
                    <a:srgbClr val="FFFF00"/>
                  </a:glow>
                </a:effectLst>
              </a:rPr>
              <a:t>enemies” </a:t>
            </a:r>
            <a:r>
              <a:rPr lang="en-GB" sz="2400" b="1" dirty="0" smtClean="0">
                <a:ln>
                  <a:solidFill>
                    <a:schemeClr val="tx1"/>
                  </a:solidFill>
                </a:ln>
                <a:solidFill>
                  <a:srgbClr val="FF0000"/>
                </a:solidFill>
                <a:effectLst>
                  <a:glow rad="63500">
                    <a:srgbClr val="FFFF00"/>
                  </a:glow>
                </a:effectLst>
              </a:rPr>
              <a:t>(v.27). </a:t>
            </a:r>
            <a:endParaRPr lang="en-GB" sz="3200" b="1" dirty="0" smtClean="0">
              <a:ln w="12700">
                <a:solidFill>
                  <a:schemeClr val="tx1"/>
                </a:solidFill>
              </a:ln>
              <a:solidFill>
                <a:schemeClr val="accent1">
                  <a:lumMod val="50000"/>
                </a:schemeClr>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7552844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5632311"/>
          </a:xfrm>
          <a:prstGeom prst="rect">
            <a:avLst/>
          </a:prstGeom>
          <a:blipFill>
            <a:blip r:embed="rId3"/>
            <a:tile tx="0" ty="0" sx="100000" sy="100000" flip="none" algn="tl"/>
          </a:blipFill>
          <a:effectLst>
            <a:glow rad="63500">
              <a:schemeClr val="accent1">
                <a:lumMod val="20000"/>
                <a:lumOff val="80000"/>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Covenant faithfulness v.7-8</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Compassion and redemption v.9-11</a:t>
            </a:r>
          </a:p>
          <a:p>
            <a:pPr marL="971550" lvl="1" indent="-514350">
              <a:buFont typeface="Arial" panose="020B0604020202020204" pitchFamily="34" charset="0"/>
              <a:buChar char="•"/>
            </a:pPr>
            <a:r>
              <a:rPr lang="en-GB" sz="2400" b="1" i="1" dirty="0" smtClean="0">
                <a:ln w="12700">
                  <a:solidFill>
                    <a:schemeClr val="tx1"/>
                  </a:solidFill>
                </a:ln>
                <a:solidFill>
                  <a:srgbClr val="0070C0"/>
                </a:solidFill>
                <a:effectLst>
                  <a:glow rad="63500">
                    <a:schemeClr val="accent1">
                      <a:lumMod val="20000"/>
                      <a:lumOff val="80000"/>
                    </a:schemeClr>
                  </a:glow>
                </a:effectLst>
              </a:rPr>
              <a:t>Commitment v.12-21</a:t>
            </a:r>
          </a:p>
          <a:p>
            <a:pPr marL="971550" lvl="1" indent="-514350">
              <a:buFont typeface="Arial" panose="020B0604020202020204" pitchFamily="34" charset="0"/>
              <a:buChar char="•"/>
            </a:pPr>
            <a:r>
              <a:rPr lang="en-GB" sz="2800" b="1" i="1" dirty="0" smtClean="0">
                <a:ln>
                  <a:solidFill>
                    <a:schemeClr val="tx1"/>
                  </a:solidFill>
                </a:ln>
                <a:solidFill>
                  <a:schemeClr val="accent5">
                    <a:lumMod val="75000"/>
                  </a:schemeClr>
                </a:solidFill>
                <a:effectLst>
                  <a:glow rad="63500">
                    <a:schemeClr val="accent1">
                      <a:lumMod val="20000"/>
                      <a:lumOff val="80000"/>
                    </a:schemeClr>
                  </a:glow>
                </a:effectLst>
              </a:rPr>
              <a:t>Conquest and compassion v.22-31</a:t>
            </a:r>
          </a:p>
          <a:p>
            <a:pPr marL="1428750" lvl="2" indent="-514350">
              <a:buSzPct val="80000"/>
              <a:buFont typeface="Wingdings" panose="05000000000000000000" pitchFamily="2" charset="2"/>
              <a:buChar char="Ø"/>
            </a:pPr>
            <a:r>
              <a:rPr lang="en-GB" sz="2400" b="1" dirty="0" smtClean="0">
                <a:ln>
                  <a:solidFill>
                    <a:schemeClr val="tx1"/>
                  </a:solidFill>
                </a:ln>
                <a:solidFill>
                  <a:srgbClr val="002060"/>
                </a:solidFill>
                <a:effectLst>
                  <a:glow rad="63500">
                    <a:schemeClr val="accent1">
                      <a:lumMod val="20000"/>
                      <a:lumOff val="80000"/>
                    </a:schemeClr>
                  </a:glow>
                </a:effectLst>
              </a:rPr>
              <a:t>Decades of yoyo</a:t>
            </a:r>
          </a:p>
          <a:p>
            <a:pPr marL="1428750" lvl="2" indent="-514350">
              <a:buSzPct val="80000"/>
              <a:buFont typeface="Wingdings" panose="05000000000000000000" pitchFamily="2" charset="2"/>
              <a:buChar char="Ø"/>
            </a:pPr>
            <a:r>
              <a:rPr lang="en-GB" sz="2400" b="1" dirty="0" smtClean="0">
                <a:ln>
                  <a:solidFill>
                    <a:schemeClr val="tx1"/>
                  </a:solidFill>
                </a:ln>
                <a:solidFill>
                  <a:srgbClr val="002060"/>
                </a:solidFill>
                <a:effectLst>
                  <a:glow rad="63500">
                    <a:schemeClr val="accent1">
                      <a:lumMod val="20000"/>
                      <a:lumOff val="80000"/>
                    </a:schemeClr>
                  </a:glow>
                </a:effectLst>
              </a:rPr>
              <a:t>God’s continued compassion</a:t>
            </a:r>
          </a:p>
          <a:p>
            <a:pPr marL="536575"/>
            <a:r>
              <a:rPr lang="en-GB" sz="2400" b="1" dirty="0" smtClean="0">
                <a:ln>
                  <a:solidFill>
                    <a:schemeClr val="tx1"/>
                  </a:solidFill>
                </a:ln>
                <a:solidFill>
                  <a:srgbClr val="002060"/>
                </a:solidFill>
                <a:effectLst>
                  <a:glow rad="63500">
                    <a:schemeClr val="accent1">
                      <a:lumMod val="20000"/>
                      <a:lumOff val="80000"/>
                    </a:schemeClr>
                  </a:glow>
                </a:effectLst>
              </a:rPr>
              <a:t>Warren Wiersbe: </a:t>
            </a:r>
            <a:r>
              <a:rPr lang="en-GB" sz="2200" b="1" i="1" dirty="0">
                <a:ln>
                  <a:solidFill>
                    <a:schemeClr val="tx1"/>
                  </a:solidFill>
                </a:ln>
                <a:solidFill>
                  <a:srgbClr val="7030A0"/>
                </a:solidFill>
                <a:effectLst>
                  <a:glow rad="127000">
                    <a:schemeClr val="accent1">
                      <a:lumMod val="20000"/>
                      <a:lumOff val="80000"/>
                    </a:schemeClr>
                  </a:glow>
                </a:effectLst>
              </a:rPr>
              <a:t>“Against the dark background of Israel’s unfaithfulness shines the bright light of the faithfulness of God. When Israel obeyed Him, He was faithful to bless; when they disobeyed Him, He was faithful to chasten; when they asked for mercy, He was faithful to forgive. God is willing to give His people many privileges, but He will not give them the privilege of sinning and having their own way. God’s purposes are more important than our pleasures, and He will accomplish His purposes even if He has to chasten us to do it</a:t>
            </a:r>
            <a:r>
              <a:rPr lang="en-GB" sz="2200" b="1" i="1" dirty="0" smtClean="0">
                <a:ln>
                  <a:solidFill>
                    <a:schemeClr val="tx1"/>
                  </a:solidFill>
                </a:ln>
                <a:solidFill>
                  <a:srgbClr val="7030A0"/>
                </a:solidFill>
                <a:effectLst>
                  <a:glow rad="127000">
                    <a:schemeClr val="accent1">
                      <a:lumMod val="20000"/>
                      <a:lumOff val="80000"/>
                    </a:schemeClr>
                  </a:glow>
                </a:effectLst>
              </a:rPr>
              <a:t>.”</a:t>
            </a:r>
            <a:endParaRPr lang="en-GB" sz="2400" b="1" dirty="0" smtClean="0">
              <a:ln>
                <a:solidFill>
                  <a:schemeClr val="tx1"/>
                </a:solidFill>
              </a:ln>
              <a:solidFill>
                <a:srgbClr val="002060"/>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8121547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1323439"/>
          </a:xfrm>
          <a:prstGeom prst="rect">
            <a:avLst/>
          </a:prstGeom>
          <a:blipFill>
            <a:blip r:embed="rId3"/>
            <a:tile tx="0" ty="0" sx="100000" sy="100000" flip="none" algn="tl"/>
          </a:blipFill>
          <a:effectLst>
            <a:glow rad="63500">
              <a:schemeClr val="accent1">
                <a:lumMod val="20000"/>
                <a:lumOff val="80000"/>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Grace of God v.31-37</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4861243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1815882"/>
          </a:xfrm>
          <a:prstGeom prst="rect">
            <a:avLst/>
          </a:prstGeom>
          <a:blipFill>
            <a:blip r:embed="rId3"/>
            <a:tile tx="0" ty="0" sx="100000" sy="100000" flip="none" algn="tl"/>
          </a:blipFill>
          <a:effectLst>
            <a:glow rad="63500">
              <a:schemeClr val="accent1">
                <a:lumMod val="20000"/>
                <a:lumOff val="80000"/>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Grace of God v.31-37</a:t>
            </a:r>
          </a:p>
          <a:p>
            <a:pPr marL="457200" indent="79375">
              <a:buFont typeface="Arial" panose="020B0604020202020204" pitchFamily="34" charset="0"/>
              <a:buChar char="•"/>
            </a:pPr>
            <a:r>
              <a:rPr lang="en-GB" sz="3200" b="1" i="1" dirty="0">
                <a:ln w="12700">
                  <a:solidFill>
                    <a:schemeClr val="tx1"/>
                  </a:solidFill>
                </a:ln>
                <a:solidFill>
                  <a:schemeClr val="accent1">
                    <a:lumMod val="50000"/>
                  </a:schemeClr>
                </a:solidFill>
                <a:effectLst>
                  <a:glow rad="63500">
                    <a:schemeClr val="accent1">
                      <a:lumMod val="20000"/>
                      <a:lumOff val="80000"/>
                    </a:schemeClr>
                  </a:glow>
                </a:effectLst>
              </a:rPr>
              <a:t>	</a:t>
            </a:r>
            <a:r>
              <a:rPr lang="en-GB" sz="2800" b="1" i="1" dirty="0" smtClean="0">
                <a:ln w="12700">
                  <a:solidFill>
                    <a:schemeClr val="tx1"/>
                  </a:solidFill>
                </a:ln>
                <a:solidFill>
                  <a:schemeClr val="accent1">
                    <a:lumMod val="75000"/>
                  </a:schemeClr>
                </a:solidFill>
                <a:effectLst>
                  <a:glow rad="63500">
                    <a:schemeClr val="accent1">
                      <a:lumMod val="20000"/>
                      <a:lumOff val="80000"/>
                    </a:schemeClr>
                  </a:glow>
                </a:effectLst>
              </a:rPr>
              <a:t>Knowledge of God’s compassion leads to pleading v.32</a:t>
            </a:r>
            <a:endParaRPr lang="en-GB" sz="3200" b="1" i="1" dirty="0" smtClean="0">
              <a:ln w="12700">
                <a:solidFill>
                  <a:schemeClr val="tx1"/>
                </a:solidFill>
              </a:ln>
              <a:solidFill>
                <a:schemeClr val="accent1">
                  <a:lumMod val="75000"/>
                </a:schemeClr>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55861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93890" y="254524"/>
            <a:ext cx="11114202"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93891" y="1085521"/>
            <a:ext cx="11114201" cy="1077218"/>
          </a:xfrm>
          <a:prstGeom prst="rect">
            <a:avLst/>
          </a:prstGeom>
          <a:blipFill>
            <a:blip r:embed="rId3"/>
            <a:tile tx="0" ty="0" sx="100000" sy="100000" flip="none" algn="tl"/>
          </a:blipFill>
        </p:spPr>
        <p:txBody>
          <a:bodyPr wrap="square" rtlCol="0">
            <a:spAutoFit/>
          </a:bodyPr>
          <a:lstStyle/>
          <a:p>
            <a:pPr algn="ctr"/>
            <a:r>
              <a:rPr lang="en-GB" sz="3200" b="1" dirty="0" smtClean="0">
                <a:ln w="12700">
                  <a:solidFill>
                    <a:schemeClr val="tx1"/>
                  </a:solidFill>
                </a:ln>
                <a:solidFill>
                  <a:srgbClr val="239526"/>
                </a:solidFill>
              </a:rPr>
              <a:t>Judaism &amp; Christianity are both steeped in history</a:t>
            </a:r>
          </a:p>
          <a:p>
            <a:pPr algn="ctr"/>
            <a:r>
              <a:rPr lang="en-GB" sz="3200" b="1" dirty="0">
                <a:ln w="12700">
                  <a:solidFill>
                    <a:schemeClr val="tx1"/>
                  </a:solidFill>
                </a:ln>
                <a:solidFill>
                  <a:srgbClr val="239526"/>
                </a:solidFill>
              </a:rPr>
              <a:t>	</a:t>
            </a:r>
            <a:r>
              <a:rPr lang="en-GB" sz="3200" b="1" dirty="0" smtClean="0">
                <a:ln w="12700">
                  <a:solidFill>
                    <a:schemeClr val="tx1"/>
                  </a:solidFill>
                </a:ln>
                <a:solidFill>
                  <a:schemeClr val="accent2">
                    <a:lumMod val="75000"/>
                  </a:schemeClr>
                </a:solidFill>
              </a:rPr>
              <a:t>Nehemiah 9 follows Nehemiah 8</a:t>
            </a:r>
            <a:endParaRPr lang="en-GB" sz="3200" b="1" dirty="0">
              <a:ln w="12700">
                <a:solidFill>
                  <a:schemeClr val="tx1"/>
                </a:solidFill>
              </a:ln>
              <a:solidFill>
                <a:schemeClr val="accent2">
                  <a:lumMod val="75000"/>
                </a:schemeClr>
              </a:solidFill>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239665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308324"/>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Grace of God v.31-37</a:t>
            </a:r>
          </a:p>
          <a:p>
            <a:pPr marL="457200" indent="79375">
              <a:buClr>
                <a:schemeClr val="accent1">
                  <a:lumMod val="75000"/>
                </a:schemeClr>
              </a:buClr>
              <a:buSzPct val="85000"/>
              <a:buFont typeface="Arial" panose="020B0604020202020204" pitchFamily="34" charset="0"/>
              <a:buChar char="•"/>
            </a:pPr>
            <a:r>
              <a:rPr lang="en-GB" sz="3200" b="1" i="1" dirty="0">
                <a:ln w="12700">
                  <a:solidFill>
                    <a:schemeClr val="tx1"/>
                  </a:solidFill>
                </a:ln>
                <a:solidFill>
                  <a:schemeClr val="accent1">
                    <a:lumMod val="50000"/>
                  </a:schemeClr>
                </a:solidFill>
                <a:effectLst>
                  <a:glow rad="63500">
                    <a:schemeClr val="accent1">
                      <a:lumMod val="20000"/>
                      <a:lumOff val="80000"/>
                    </a:schemeClr>
                  </a:glow>
                </a:effectLst>
              </a:rPr>
              <a:t>	</a:t>
            </a:r>
            <a:r>
              <a:rPr lang="en-GB" sz="2400" b="1" i="1" dirty="0" smtClean="0">
                <a:ln w="12700">
                  <a:solidFill>
                    <a:schemeClr val="tx1"/>
                  </a:solidFill>
                </a:ln>
                <a:solidFill>
                  <a:schemeClr val="accent1">
                    <a:lumMod val="75000"/>
                  </a:schemeClr>
                </a:solidFill>
                <a:effectLst>
                  <a:glow rad="63500">
                    <a:schemeClr val="accent1">
                      <a:lumMod val="20000"/>
                      <a:lumOff val="80000"/>
                    </a:schemeClr>
                  </a:glow>
                </a:effectLst>
              </a:rPr>
              <a:t>Knowledge of God’s compassion leads to pleading v.32</a:t>
            </a:r>
          </a:p>
          <a:p>
            <a:pPr marL="895350" indent="-452438">
              <a:buFont typeface="Arial" panose="020B0604020202020204" pitchFamily="34" charset="0"/>
              <a:buChar char="•"/>
            </a:pPr>
            <a:r>
              <a:rPr lang="en-GB" sz="2800" b="1" i="1" dirty="0" smtClean="0">
                <a:ln w="12700">
                  <a:solidFill>
                    <a:schemeClr val="tx1"/>
                  </a:solidFill>
                </a:ln>
                <a:solidFill>
                  <a:schemeClr val="accent1">
                    <a:lumMod val="75000"/>
                  </a:schemeClr>
                </a:solidFill>
                <a:effectLst>
                  <a:glow rad="76200">
                    <a:schemeClr val="bg1"/>
                  </a:glow>
                </a:effectLst>
              </a:rPr>
              <a:t>Continued acknowledgement of God’s sovereign justice (v.27,30) </a:t>
            </a:r>
            <a:endParaRPr lang="en-GB" sz="3200" b="1" i="1" dirty="0" smtClean="0">
              <a:ln w="12700">
                <a:solidFill>
                  <a:schemeClr val="tx1"/>
                </a:solidFill>
              </a:ln>
              <a:solidFill>
                <a:schemeClr val="accent1">
                  <a:lumMod val="75000"/>
                </a:schemeClr>
              </a:solidFill>
              <a:effectLst>
                <a:glow rad="76200">
                  <a:schemeClr val="bg1"/>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40709536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308324"/>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Grace of God v.31-37</a:t>
            </a:r>
          </a:p>
          <a:p>
            <a:pPr>
              <a:buClr>
                <a:schemeClr val="accent1">
                  <a:lumMod val="75000"/>
                </a:schemeClr>
              </a:buClr>
              <a:buSzPct val="85000"/>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Lessons:</a:t>
            </a:r>
          </a:p>
          <a:p>
            <a:pPr marL="514350" indent="-514350">
              <a:buClr>
                <a:srgbClr val="7030A0"/>
              </a:buClr>
              <a:buSzPct val="85000"/>
              <a:buFont typeface="+mj-lt"/>
              <a:buAutoNum type="arabicPeriod"/>
            </a:pPr>
            <a:r>
              <a:rPr lang="en-GB" sz="3200" b="1" dirty="0" smtClean="0">
                <a:ln w="12700">
                  <a:solidFill>
                    <a:schemeClr val="tx1"/>
                  </a:solidFill>
                </a:ln>
                <a:solidFill>
                  <a:srgbClr val="7030A0"/>
                </a:solidFill>
                <a:effectLst>
                  <a:glow rad="63500">
                    <a:schemeClr val="accent1">
                      <a:lumMod val="20000"/>
                      <a:lumOff val="80000"/>
                    </a:schemeClr>
                  </a:glow>
                </a:effectLst>
              </a:rPr>
              <a:t>A challenge to our spirituality</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825419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2677656"/>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Grace of God v.31-37</a:t>
            </a:r>
          </a:p>
          <a:p>
            <a:pPr>
              <a:buClr>
                <a:schemeClr val="accent1">
                  <a:lumMod val="75000"/>
                </a:schemeClr>
              </a:buClr>
              <a:buSzPct val="85000"/>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Lessons:</a:t>
            </a:r>
          </a:p>
          <a:p>
            <a:pPr marL="514350" indent="-514350">
              <a:buClr>
                <a:srgbClr val="7030A0"/>
              </a:buClr>
              <a:buSzPct val="85000"/>
              <a:buFont typeface="+mj-lt"/>
              <a:buAutoNum type="arabicPeriod"/>
            </a:pPr>
            <a:r>
              <a:rPr lang="en-GB" sz="2400" b="1" dirty="0" smtClean="0">
                <a:ln w="12700">
                  <a:solidFill>
                    <a:schemeClr val="tx1"/>
                  </a:solidFill>
                </a:ln>
                <a:solidFill>
                  <a:srgbClr val="7030A0"/>
                </a:solidFill>
                <a:effectLst>
                  <a:glow rad="63500">
                    <a:schemeClr val="accent1">
                      <a:lumMod val="20000"/>
                      <a:lumOff val="80000"/>
                    </a:schemeClr>
                  </a:glow>
                </a:effectLst>
              </a:rPr>
              <a:t>A challenge to our spirituality</a:t>
            </a:r>
          </a:p>
          <a:p>
            <a:pPr marL="514350" indent="-514350">
              <a:buClr>
                <a:srgbClr val="7030A0"/>
              </a:buClr>
              <a:buSzPct val="85000"/>
              <a:buFont typeface="+mj-lt"/>
              <a:buAutoNum type="arabicPeriod"/>
            </a:pPr>
            <a:r>
              <a:rPr lang="en-GB" sz="3200" b="1" dirty="0" smtClean="0">
                <a:ln w="12700">
                  <a:solidFill>
                    <a:schemeClr val="tx1"/>
                  </a:solidFill>
                </a:ln>
                <a:solidFill>
                  <a:srgbClr val="7030A0"/>
                </a:solidFill>
                <a:effectLst>
                  <a:glow rad="63500">
                    <a:schemeClr val="accent1">
                      <a:lumMod val="20000"/>
                      <a:lumOff val="80000"/>
                    </a:schemeClr>
                  </a:glow>
                </a:effectLst>
              </a:rPr>
              <a:t>A challenge to our despondency</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706765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3046988"/>
          </a:xfrm>
          <a:prstGeom prst="rect">
            <a:avLst/>
          </a:prstGeom>
          <a:blipFill>
            <a:blip r:embed="rId3"/>
            <a:tile tx="0" ty="0" sx="100000" sy="100000" flip="none" algn="tl"/>
          </a:blipFill>
          <a:effectLst>
            <a:glow rad="63500">
              <a:schemeClr val="bg1">
                <a:alpha val="40000"/>
              </a:schemeClr>
            </a:glow>
          </a:effectLst>
        </p:spPr>
        <p:txBody>
          <a:bodyPr wrap="square" rtlCol="0">
            <a:spAutoFit/>
          </a:bodyPr>
          <a:lstStyle/>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514350" indent="-514350">
              <a:buFont typeface="+mj-lt"/>
              <a:buAutoNum type="arabicPeriod"/>
            </a:pPr>
            <a:r>
              <a:rPr lang="en-GB" sz="2400" b="1" i="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a:t>
            </a:r>
          </a:p>
          <a:p>
            <a:pPr marL="514350" indent="-514350">
              <a:buFont typeface="+mj-lt"/>
              <a:buAutoNum type="arabicPeriod"/>
            </a:pPr>
            <a:r>
              <a:rPr lang="en-GB" sz="3200" b="1" i="1" dirty="0" smtClean="0">
                <a:ln w="12700">
                  <a:solidFill>
                    <a:schemeClr val="tx1"/>
                  </a:solidFill>
                </a:ln>
                <a:solidFill>
                  <a:schemeClr val="accent1">
                    <a:lumMod val="50000"/>
                  </a:schemeClr>
                </a:solidFill>
                <a:effectLst>
                  <a:glow rad="63500">
                    <a:schemeClr val="accent1">
                      <a:lumMod val="20000"/>
                      <a:lumOff val="80000"/>
                    </a:schemeClr>
                  </a:glow>
                </a:effectLst>
              </a:rPr>
              <a:t>The Grace of God v.31-37</a:t>
            </a:r>
          </a:p>
          <a:p>
            <a:pPr>
              <a:buClr>
                <a:schemeClr val="accent1">
                  <a:lumMod val="75000"/>
                </a:schemeClr>
              </a:buClr>
              <a:buSzPct val="85000"/>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Lessons:</a:t>
            </a:r>
          </a:p>
          <a:p>
            <a:pPr marL="514350" indent="-514350">
              <a:buClr>
                <a:srgbClr val="7030A0"/>
              </a:buClr>
              <a:buSzPct val="85000"/>
              <a:buFont typeface="+mj-lt"/>
              <a:buAutoNum type="arabicPeriod"/>
            </a:pPr>
            <a:r>
              <a:rPr lang="en-GB" sz="2400" b="1" dirty="0" smtClean="0">
                <a:ln w="12700">
                  <a:solidFill>
                    <a:schemeClr val="tx1"/>
                  </a:solidFill>
                </a:ln>
                <a:solidFill>
                  <a:srgbClr val="7030A0"/>
                </a:solidFill>
                <a:effectLst>
                  <a:glow rad="63500">
                    <a:schemeClr val="accent1">
                      <a:lumMod val="20000"/>
                      <a:lumOff val="80000"/>
                    </a:schemeClr>
                  </a:glow>
                </a:effectLst>
              </a:rPr>
              <a:t>A challenge to our spirituality</a:t>
            </a:r>
          </a:p>
          <a:p>
            <a:pPr marL="514350" indent="-514350">
              <a:buClr>
                <a:srgbClr val="7030A0"/>
              </a:buClr>
              <a:buSzPct val="85000"/>
              <a:buFont typeface="+mj-lt"/>
              <a:buAutoNum type="arabicPeriod"/>
            </a:pPr>
            <a:r>
              <a:rPr lang="en-GB" sz="2400" b="1" dirty="0" smtClean="0">
                <a:ln w="12700">
                  <a:solidFill>
                    <a:schemeClr val="tx1"/>
                  </a:solidFill>
                </a:ln>
                <a:solidFill>
                  <a:srgbClr val="7030A0"/>
                </a:solidFill>
                <a:effectLst>
                  <a:glow rad="63500">
                    <a:schemeClr val="accent1">
                      <a:lumMod val="20000"/>
                      <a:lumOff val="80000"/>
                    </a:schemeClr>
                  </a:glow>
                </a:effectLst>
              </a:rPr>
              <a:t>A challenge to our despondency</a:t>
            </a:r>
          </a:p>
          <a:p>
            <a:pPr marL="514350" indent="-514350">
              <a:buClr>
                <a:srgbClr val="7030A0"/>
              </a:buClr>
              <a:buSzPct val="85000"/>
              <a:buFont typeface="+mj-lt"/>
              <a:buAutoNum type="arabicPeriod"/>
            </a:pPr>
            <a:r>
              <a:rPr lang="en-GB" sz="3200" b="1" dirty="0" smtClean="0">
                <a:ln w="12700">
                  <a:solidFill>
                    <a:schemeClr val="tx1"/>
                  </a:solidFill>
                </a:ln>
                <a:solidFill>
                  <a:srgbClr val="7030A0"/>
                </a:solidFill>
                <a:effectLst>
                  <a:glow rad="63500">
                    <a:schemeClr val="accent1">
                      <a:lumMod val="20000"/>
                      <a:lumOff val="80000"/>
                    </a:schemeClr>
                  </a:glow>
                </a:effectLst>
              </a:rPr>
              <a:t>A challenge to our inadequacy</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06042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2" y="1085521"/>
            <a:ext cx="11151909" cy="1569660"/>
          </a:xfrm>
          <a:prstGeom prst="rect">
            <a:avLst/>
          </a:prstGeom>
          <a:blipFill>
            <a:blip r:embed="rId3"/>
            <a:tile tx="0" ty="0" sx="100000" sy="100000" flip="none" algn="tl"/>
          </a:blipFill>
        </p:spPr>
        <p:txBody>
          <a:bodyPr wrap="square" rtlCol="0">
            <a:spAutoFit/>
          </a:bodyPr>
          <a:lstStyle/>
          <a:p>
            <a:pPr algn="ctr"/>
            <a:r>
              <a:rPr lang="en-GB" sz="3200" b="1" dirty="0" smtClean="0">
                <a:ln w="12700">
                  <a:solidFill>
                    <a:schemeClr val="tx1"/>
                  </a:solidFill>
                </a:ln>
                <a:solidFill>
                  <a:srgbClr val="239526"/>
                </a:solidFill>
              </a:rPr>
              <a:t>Judaism &amp; Christianity are both steeped in history</a:t>
            </a:r>
          </a:p>
          <a:p>
            <a:pPr algn="ctr"/>
            <a:r>
              <a:rPr lang="en-GB" sz="3200" b="1" dirty="0">
                <a:ln w="12700">
                  <a:solidFill>
                    <a:schemeClr val="tx1"/>
                  </a:solidFill>
                </a:ln>
                <a:solidFill>
                  <a:srgbClr val="239526"/>
                </a:solidFill>
              </a:rPr>
              <a:t>	</a:t>
            </a:r>
            <a:r>
              <a:rPr lang="en-GB" sz="3200" b="1" dirty="0" smtClean="0">
                <a:ln w="12700">
                  <a:solidFill>
                    <a:schemeClr val="tx1"/>
                  </a:solidFill>
                </a:ln>
                <a:solidFill>
                  <a:schemeClr val="accent2">
                    <a:lumMod val="75000"/>
                  </a:schemeClr>
                </a:solidFill>
              </a:rPr>
              <a:t>Nehemiah 9 follows Nehemiah 8</a:t>
            </a:r>
          </a:p>
          <a:p>
            <a:pPr algn="ctr"/>
            <a:r>
              <a:rPr lang="en-GB" sz="3200" b="1" dirty="0">
                <a:ln w="12700">
                  <a:solidFill>
                    <a:schemeClr val="tx1"/>
                  </a:solidFill>
                </a:ln>
                <a:solidFill>
                  <a:schemeClr val="accent2">
                    <a:lumMod val="75000"/>
                  </a:schemeClr>
                </a:solidFill>
              </a:rPr>
              <a:t>	</a:t>
            </a:r>
            <a:r>
              <a:rPr lang="en-GB" sz="2800" b="1" i="1" dirty="0" smtClean="0">
                <a:ln w="12700">
                  <a:solidFill>
                    <a:schemeClr val="tx1"/>
                  </a:solidFill>
                </a:ln>
                <a:solidFill>
                  <a:srgbClr val="FF0000"/>
                </a:solidFill>
                <a:effectLst>
                  <a:glow rad="63500">
                    <a:srgbClr val="FFFF00"/>
                  </a:glow>
                </a:effectLst>
              </a:rPr>
              <a:t>“the joy of the Lord is your strength” </a:t>
            </a:r>
            <a:r>
              <a:rPr lang="en-GB" sz="2800" b="1" dirty="0" smtClean="0">
                <a:ln w="12700">
                  <a:solidFill>
                    <a:schemeClr val="tx1"/>
                  </a:solidFill>
                </a:ln>
                <a:solidFill>
                  <a:srgbClr val="FF0000"/>
                </a:solidFill>
                <a:effectLst>
                  <a:glow rad="63500">
                    <a:srgbClr val="FFFF00"/>
                  </a:glow>
                </a:effectLst>
              </a:rPr>
              <a:t>(8:10)</a:t>
            </a:r>
            <a:endParaRPr lang="en-GB" sz="2800" b="1" dirty="0">
              <a:ln w="12700">
                <a:solidFill>
                  <a:schemeClr val="tx1"/>
                </a:solidFill>
              </a:ln>
              <a:solidFill>
                <a:schemeClr val="accent2">
                  <a:lumMod val="75000"/>
                </a:schemeClr>
              </a:solidFill>
              <a:effectLst>
                <a:glow rad="63500">
                  <a:srgbClr val="FFFF00"/>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42417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85521"/>
            <a:ext cx="11151909" cy="1384995"/>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28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		}</a:t>
            </a:r>
          </a:p>
          <a:p>
            <a:pPr marL="514350" indent="-514350">
              <a:buFont typeface="+mj-lt"/>
              <a:buAutoNum type="arabicPeriod"/>
            </a:pPr>
            <a:r>
              <a:rPr lang="en-GB" sz="2800" b="1" dirty="0" smtClean="0">
                <a:ln w="12700">
                  <a:solidFill>
                    <a:schemeClr val="tx1"/>
                  </a:solidFill>
                </a:ln>
                <a:solidFill>
                  <a:schemeClr val="accent1">
                    <a:lumMod val="50000"/>
                  </a:schemeClr>
                </a:solidFill>
                <a:effectLst>
                  <a:glow rad="63500">
                    <a:schemeClr val="accent1">
                      <a:lumMod val="20000"/>
                      <a:lumOff val="80000"/>
                    </a:schemeClr>
                  </a:glow>
                </a:effectLst>
              </a:rPr>
              <a:t>The Goodness of God v.7-30	}	</a:t>
            </a:r>
            <a:r>
              <a:rPr lang="en-GB" sz="2800" b="1" dirty="0" smtClean="0">
                <a:ln w="12700">
                  <a:solidFill>
                    <a:schemeClr val="tx1"/>
                  </a:solidFill>
                </a:ln>
                <a:solidFill>
                  <a:srgbClr val="00B0F0"/>
                </a:solidFill>
                <a:effectLst>
                  <a:glow rad="63500">
                    <a:schemeClr val="accent1">
                      <a:lumMod val="20000"/>
                      <a:lumOff val="80000"/>
                    </a:schemeClr>
                  </a:glow>
                </a:effectLst>
              </a:rPr>
              <a:t>Warren Wiersbe</a:t>
            </a:r>
          </a:p>
          <a:p>
            <a:pPr marL="514350" indent="-514350">
              <a:buFont typeface="+mj-lt"/>
              <a:buAutoNum type="arabicPeriod"/>
            </a:pPr>
            <a:r>
              <a:rPr lang="en-GB" sz="2800" b="1" dirty="0" smtClean="0">
                <a:ln w="12700">
                  <a:solidFill>
                    <a:schemeClr val="tx1"/>
                  </a:solidFill>
                </a:ln>
                <a:solidFill>
                  <a:schemeClr val="accent1">
                    <a:lumMod val="50000"/>
                  </a:schemeClr>
                </a:solidFill>
                <a:effectLst>
                  <a:glow rad="63500">
                    <a:schemeClr val="accent1">
                      <a:lumMod val="20000"/>
                      <a:lumOff val="80000"/>
                    </a:schemeClr>
                  </a:glow>
                </a:effectLst>
              </a:rPr>
              <a:t>The Grace of God v.31-37		}	</a:t>
            </a:r>
            <a:endParaRPr lang="en-GB" sz="2800" b="1" dirty="0">
              <a:ln w="12700">
                <a:solidFill>
                  <a:schemeClr val="tx1"/>
                </a:solidFill>
              </a:ln>
              <a:solidFill>
                <a:schemeClr val="accent1">
                  <a:lumMod val="50000"/>
                </a:schemeClr>
              </a:solidFill>
              <a:effectLst>
                <a:glow rad="63500">
                  <a:schemeClr val="accent1">
                    <a:lumMod val="20000"/>
                    <a:lumOff val="80000"/>
                  </a:schemeClr>
                </a:glow>
              </a:effectLst>
            </a:endParaRP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3364458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584775"/>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2872374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0"/>
            <a:ext cx="12246428" cy="6858000"/>
          </a:xfrm>
          <a:prstGeom prst="rect">
            <a:avLst/>
          </a:prstGeom>
        </p:spPr>
      </p:pic>
      <p:sp>
        <p:nvSpPr>
          <p:cNvPr id="5" name="TextBox 4"/>
          <p:cNvSpPr txBox="1"/>
          <p:nvPr/>
        </p:nvSpPr>
        <p:spPr>
          <a:xfrm>
            <a:off x="556182" y="254524"/>
            <a:ext cx="11151910" cy="830997"/>
          </a:xfrm>
          <a:prstGeom prst="rect">
            <a:avLst/>
          </a:prstGeom>
          <a:blipFill>
            <a:blip r:embed="rId3"/>
            <a:tile tx="0" ty="0" sx="100000" sy="100000" flip="none" algn="tl"/>
          </a:blipFill>
        </p:spPr>
        <p:txBody>
          <a:bodyPr wrap="square" rtlCol="0">
            <a:spAutoFit/>
          </a:bodyPr>
          <a:lstStyle/>
          <a:p>
            <a:pPr algn="ctr"/>
            <a:r>
              <a:rPr lang="en-GB" sz="2400" b="1" dirty="0" smtClean="0">
                <a:ln>
                  <a:solidFill>
                    <a:schemeClr val="tx1"/>
                  </a:solidFill>
                </a:ln>
                <a:solidFill>
                  <a:srgbClr val="FF0000"/>
                </a:solidFill>
                <a:latin typeface="Accent SF" pitchFamily="2" charset="0"/>
              </a:rPr>
              <a:t>Confession is good for the soul</a:t>
            </a:r>
          </a:p>
          <a:p>
            <a:pPr algn="ctr"/>
            <a:r>
              <a:rPr lang="en-GB" sz="2400" b="1" dirty="0" smtClean="0">
                <a:ln>
                  <a:solidFill>
                    <a:schemeClr val="tx1"/>
                  </a:solidFill>
                </a:ln>
                <a:solidFill>
                  <a:srgbClr val="FF0000"/>
                </a:solidFill>
                <a:latin typeface="Accent SF" pitchFamily="2" charset="0"/>
              </a:rPr>
              <a:t>Nehemiah 9:1-37</a:t>
            </a:r>
            <a:endParaRPr lang="en-GB" sz="2400" b="1" dirty="0">
              <a:ln>
                <a:solidFill>
                  <a:schemeClr val="tx1"/>
                </a:solidFill>
              </a:ln>
              <a:solidFill>
                <a:srgbClr val="FF0000"/>
              </a:solidFill>
              <a:latin typeface="Accent SF" pitchFamily="2" charset="0"/>
            </a:endParaRPr>
          </a:p>
        </p:txBody>
      </p:sp>
      <p:sp>
        <p:nvSpPr>
          <p:cNvPr id="6" name="TextBox 5"/>
          <p:cNvSpPr txBox="1"/>
          <p:nvPr/>
        </p:nvSpPr>
        <p:spPr>
          <a:xfrm>
            <a:off x="556183" y="1030288"/>
            <a:ext cx="11151909" cy="1077218"/>
          </a:xfrm>
          <a:prstGeom prst="rect">
            <a:avLst/>
          </a:prstGeom>
          <a:blipFill>
            <a:blip r:embed="rId3"/>
            <a:tile tx="0" ty="0" sx="100000" sy="100000" flip="none" algn="tl"/>
          </a:blipFill>
        </p:spPr>
        <p:txBody>
          <a:bodyPr wrap="square" rtlCol="0">
            <a:spAutoFit/>
          </a:bodyPr>
          <a:lstStyle/>
          <a:p>
            <a:pPr marL="514350" indent="-514350">
              <a:buFont typeface="+mj-lt"/>
              <a:buAutoNum type="arabicPeriod"/>
            </a:pPr>
            <a:r>
              <a:rPr lang="en-GB" sz="3200" b="1" dirty="0" smtClean="0">
                <a:ln w="12700">
                  <a:solidFill>
                    <a:schemeClr val="tx1"/>
                  </a:solidFill>
                </a:ln>
                <a:solidFill>
                  <a:schemeClr val="accent1">
                    <a:lumMod val="50000"/>
                  </a:schemeClr>
                </a:solidFill>
                <a:effectLst>
                  <a:glow rad="63500">
                    <a:schemeClr val="accent1">
                      <a:lumMod val="20000"/>
                      <a:lumOff val="80000"/>
                    </a:schemeClr>
                  </a:glow>
                </a:effectLst>
              </a:rPr>
              <a:t>The Greatness of God v.1-6</a:t>
            </a:r>
          </a:p>
          <a:p>
            <a:pPr marL="914400" lvl="1" indent="-457200">
              <a:buSzPct val="80000"/>
              <a:buFont typeface="Wingdings" panose="05000000000000000000" pitchFamily="2" charset="2"/>
              <a:buChar char="Ø"/>
            </a:pPr>
            <a:r>
              <a:rPr lang="en-GB" sz="3200" b="1" dirty="0" smtClean="0">
                <a:ln w="12700">
                  <a:solidFill>
                    <a:schemeClr val="tx1"/>
                  </a:solidFill>
                </a:ln>
                <a:solidFill>
                  <a:srgbClr val="0070C0"/>
                </a:solidFill>
                <a:effectLst>
                  <a:glow rad="63500">
                    <a:schemeClr val="accent1">
                      <a:lumMod val="20000"/>
                      <a:lumOff val="80000"/>
                    </a:schemeClr>
                  </a:glow>
                </a:effectLst>
              </a:rPr>
              <a:t>Separation</a:t>
            </a:r>
          </a:p>
        </p:txBody>
      </p:sp>
      <p:sp>
        <p:nvSpPr>
          <p:cNvPr id="7" name="TextBox 6"/>
          <p:cNvSpPr txBox="1"/>
          <p:nvPr/>
        </p:nvSpPr>
        <p:spPr>
          <a:xfrm>
            <a:off x="5637229" y="2974156"/>
            <a:ext cx="65" cy="276999"/>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191080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1950</TotalTime>
  <Words>2169</Words>
  <Application>Microsoft Office PowerPoint</Application>
  <PresentationFormat>Widescreen</PresentationFormat>
  <Paragraphs>426</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Accent SF</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Confession</dc:title>
  <dc:creator>Colin Howells</dc:creator>
  <cp:lastModifiedBy>Colin Howells</cp:lastModifiedBy>
  <cp:revision>74</cp:revision>
  <dcterms:created xsi:type="dcterms:W3CDTF">2014-11-09T19:14:12Z</dcterms:created>
  <dcterms:modified xsi:type="dcterms:W3CDTF">2015-06-21T18:01:00Z</dcterms:modified>
</cp:coreProperties>
</file>